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1668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1.2.11\&#1076;&#1077;&#1103;&#1090;&#1077;&#1083;&#1100;&#1085;&#1086;&#1089;&#1090;&#1100;%20&#1094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3%20&#1082;&#1074;&#1072;&#1088;&#1090;&#1072;&#1083;\&#1056;&#1045;&#1049;&#1058;&#1048;&#1053;&#1043;%203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КВ.xlsx]Лист1'!$E$7:$E$26</c:f>
              <c:numCache>
                <c:formatCode>0.00</c:formatCode>
                <c:ptCount val="20"/>
                <c:pt idx="0">
                  <c:v>20.86104305215261</c:v>
                </c:pt>
                <c:pt idx="1">
                  <c:v>17.903983324986804</c:v>
                </c:pt>
                <c:pt idx="2">
                  <c:v>25.188569000318704</c:v>
                </c:pt>
                <c:pt idx="3">
                  <c:v>25.310609510180189</c:v>
                </c:pt>
                <c:pt idx="4">
                  <c:v>23.867219169444194</c:v>
                </c:pt>
                <c:pt idx="5">
                  <c:v>16.240425808126705</c:v>
                </c:pt>
                <c:pt idx="6">
                  <c:v>17.460139231978442</c:v>
                </c:pt>
                <c:pt idx="7">
                  <c:v>18.387463667382789</c:v>
                </c:pt>
                <c:pt idx="8">
                  <c:v>22.333777996208664</c:v>
                </c:pt>
                <c:pt idx="9">
                  <c:v>23.65620248636079</c:v>
                </c:pt>
                <c:pt idx="10">
                  <c:v>21.280740887144592</c:v>
                </c:pt>
                <c:pt idx="11">
                  <c:v>15.456953642384105</c:v>
                </c:pt>
                <c:pt idx="12">
                  <c:v>22.04103628597661</c:v>
                </c:pt>
                <c:pt idx="13">
                  <c:v>20.938537685608672</c:v>
                </c:pt>
                <c:pt idx="14">
                  <c:v>22.055991704932605</c:v>
                </c:pt>
                <c:pt idx="15">
                  <c:v>29.791738679571377</c:v>
                </c:pt>
                <c:pt idx="16">
                  <c:v>20.390868211691458</c:v>
                </c:pt>
                <c:pt idx="17">
                  <c:v>18.461205497240556</c:v>
                </c:pt>
                <c:pt idx="18">
                  <c:v>14.793368597869522</c:v>
                </c:pt>
                <c:pt idx="19">
                  <c:v>5.7862177675995596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033024"/>
        <c:axId val="34026240"/>
        <c:axId val="0"/>
      </c:bar3DChart>
      <c:catAx>
        <c:axId val="340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026240"/>
        <c:crosses val="autoZero"/>
        <c:auto val="1"/>
        <c:lblAlgn val="ctr"/>
        <c:lblOffset val="100"/>
        <c:noMultiLvlLbl val="0"/>
      </c:catAx>
      <c:valAx>
        <c:axId val="340262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033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КВ.xlsx]Лист7'!$K$7:$K$26</c:f>
              <c:numCache>
                <c:formatCode>0</c:formatCode>
                <c:ptCount val="20"/>
                <c:pt idx="0">
                  <c:v>35</c:v>
                </c:pt>
                <c:pt idx="1">
                  <c:v>35</c:v>
                </c:pt>
                <c:pt idx="2">
                  <c:v>18</c:v>
                </c:pt>
                <c:pt idx="3">
                  <c:v>26</c:v>
                </c:pt>
                <c:pt idx="4">
                  <c:v>25</c:v>
                </c:pt>
                <c:pt idx="5">
                  <c:v>34</c:v>
                </c:pt>
                <c:pt idx="6">
                  <c:v>12</c:v>
                </c:pt>
                <c:pt idx="7">
                  <c:v>16</c:v>
                </c:pt>
                <c:pt idx="8">
                  <c:v>106</c:v>
                </c:pt>
                <c:pt idx="9">
                  <c:v>22</c:v>
                </c:pt>
                <c:pt idx="10">
                  <c:v>19</c:v>
                </c:pt>
                <c:pt idx="11">
                  <c:v>48</c:v>
                </c:pt>
                <c:pt idx="12">
                  <c:v>57</c:v>
                </c:pt>
                <c:pt idx="13">
                  <c:v>42</c:v>
                </c:pt>
                <c:pt idx="14">
                  <c:v>16</c:v>
                </c:pt>
                <c:pt idx="15">
                  <c:v>14</c:v>
                </c:pt>
                <c:pt idx="16">
                  <c:v>43</c:v>
                </c:pt>
                <c:pt idx="17">
                  <c:v>17</c:v>
                </c:pt>
                <c:pt idx="18">
                  <c:v>152</c:v>
                </c:pt>
                <c:pt idx="19">
                  <c:v>926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62880"/>
        <c:axId val="37964416"/>
        <c:axId val="0"/>
      </c:bar3DChart>
      <c:catAx>
        <c:axId val="3796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64416"/>
        <c:crosses val="autoZero"/>
        <c:auto val="1"/>
        <c:lblAlgn val="ctr"/>
        <c:lblOffset val="100"/>
        <c:noMultiLvlLbl val="0"/>
      </c:catAx>
      <c:valAx>
        <c:axId val="379644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796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772224"/>
        <c:axId val="46773760"/>
        <c:axId val="0"/>
      </c:bar3DChart>
      <c:catAx>
        <c:axId val="4677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773760"/>
        <c:crosses val="autoZero"/>
        <c:auto val="1"/>
        <c:lblAlgn val="ctr"/>
        <c:lblOffset val="100"/>
        <c:noMultiLvlLbl val="0"/>
      </c:catAx>
      <c:valAx>
        <c:axId val="4677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77222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КВ.xlsx]лист 8'!$A$2:$A$21</c:f>
              <c:strCache>
                <c:ptCount val="20"/>
                <c:pt idx="0">
                  <c:v>Измалковский район </c:v>
                </c:pt>
                <c:pt idx="1">
                  <c:v>Усманский район </c:v>
                </c:pt>
                <c:pt idx="2">
                  <c:v>Тербунский район </c:v>
                </c:pt>
                <c:pt idx="3">
                  <c:v>Данковский район </c:v>
                </c:pt>
                <c:pt idx="4">
                  <c:v>Хлевенский район</c:v>
                </c:pt>
                <c:pt idx="5">
                  <c:v>г.Елец </c:v>
                </c:pt>
                <c:pt idx="6">
                  <c:v>Добровский район </c:v>
                </c:pt>
                <c:pt idx="7">
                  <c:v>Долгоруковский район </c:v>
                </c:pt>
                <c:pt idx="8">
                  <c:v>Липецкий район</c:v>
                </c:pt>
                <c:pt idx="9">
                  <c:v>Краснинский район </c:v>
                </c:pt>
                <c:pt idx="10">
                  <c:v>Грязинский район </c:v>
                </c:pt>
                <c:pt idx="11">
                  <c:v>г. Липецк</c:v>
                </c:pt>
                <c:pt idx="12">
                  <c:v>Чаплыгинский район</c:v>
                </c:pt>
                <c:pt idx="13">
                  <c:v>Добринский район </c:v>
                </c:pt>
                <c:pt idx="14">
                  <c:v>Воловский район </c:v>
                </c:pt>
                <c:pt idx="15">
                  <c:v>Становлянский район </c:v>
                </c:pt>
                <c:pt idx="16">
                  <c:v>Елецкий район </c:v>
                </c:pt>
                <c:pt idx="17">
                  <c:v>Задонский район </c:v>
                </c:pt>
                <c:pt idx="18">
                  <c:v>Лев-Толстовский район</c:v>
                </c:pt>
                <c:pt idx="19">
                  <c:v>Лебедянский район </c:v>
                </c:pt>
              </c:strCache>
            </c:strRef>
          </c:cat>
          <c:val>
            <c:numRef>
              <c:f>'[РЕЙТИНГ 3 КВ.xlsx]лист 8'!$B$2:$B$21</c:f>
              <c:numCache>
                <c:formatCode>0.0</c:formatCode>
                <c:ptCount val="20"/>
                <c:pt idx="0">
                  <c:v>110</c:v>
                </c:pt>
                <c:pt idx="1">
                  <c:v>95.5</c:v>
                </c:pt>
                <c:pt idx="2">
                  <c:v>90</c:v>
                </c:pt>
                <c:pt idx="3">
                  <c:v>89</c:v>
                </c:pt>
                <c:pt idx="4">
                  <c:v>85.5</c:v>
                </c:pt>
                <c:pt idx="5">
                  <c:v>84</c:v>
                </c:pt>
                <c:pt idx="6">
                  <c:v>83</c:v>
                </c:pt>
                <c:pt idx="7">
                  <c:v>79</c:v>
                </c:pt>
                <c:pt idx="8">
                  <c:v>79</c:v>
                </c:pt>
                <c:pt idx="9">
                  <c:v>74.5</c:v>
                </c:pt>
                <c:pt idx="10">
                  <c:v>72.5</c:v>
                </c:pt>
                <c:pt idx="11">
                  <c:v>71</c:v>
                </c:pt>
                <c:pt idx="12">
                  <c:v>67.5</c:v>
                </c:pt>
                <c:pt idx="13">
                  <c:v>62.5</c:v>
                </c:pt>
                <c:pt idx="14">
                  <c:v>62</c:v>
                </c:pt>
                <c:pt idx="15">
                  <c:v>60</c:v>
                </c:pt>
                <c:pt idx="16">
                  <c:v>57.5</c:v>
                </c:pt>
                <c:pt idx="17">
                  <c:v>56</c:v>
                </c:pt>
                <c:pt idx="18">
                  <c:v>52</c:v>
                </c:pt>
                <c:pt idx="19">
                  <c:v>39.5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'[РЕЙТИНГ 3 КВ.xlsx]лист 8'!$A$2:$A$21</c:f>
              <c:strCache>
                <c:ptCount val="20"/>
                <c:pt idx="0">
                  <c:v>Измалковский район </c:v>
                </c:pt>
                <c:pt idx="1">
                  <c:v>Усманский район </c:v>
                </c:pt>
                <c:pt idx="2">
                  <c:v>Тербунский район </c:v>
                </c:pt>
                <c:pt idx="3">
                  <c:v>Данковский район </c:v>
                </c:pt>
                <c:pt idx="4">
                  <c:v>Хлевенский район</c:v>
                </c:pt>
                <c:pt idx="5">
                  <c:v>г.Елец </c:v>
                </c:pt>
                <c:pt idx="6">
                  <c:v>Добровский район </c:v>
                </c:pt>
                <c:pt idx="7">
                  <c:v>Долгоруковский район </c:v>
                </c:pt>
                <c:pt idx="8">
                  <c:v>Липецкий район</c:v>
                </c:pt>
                <c:pt idx="9">
                  <c:v>Краснинский район </c:v>
                </c:pt>
                <c:pt idx="10">
                  <c:v>Грязинский район </c:v>
                </c:pt>
                <c:pt idx="11">
                  <c:v>г. Липецк</c:v>
                </c:pt>
                <c:pt idx="12">
                  <c:v>Чаплыгинский район</c:v>
                </c:pt>
                <c:pt idx="13">
                  <c:v>Добринский район </c:v>
                </c:pt>
                <c:pt idx="14">
                  <c:v>Воловский район </c:v>
                </c:pt>
                <c:pt idx="15">
                  <c:v>Становлянский район </c:v>
                </c:pt>
                <c:pt idx="16">
                  <c:v>Елецкий район </c:v>
                </c:pt>
                <c:pt idx="17">
                  <c:v>Задонский район </c:v>
                </c:pt>
                <c:pt idx="18">
                  <c:v>Лев-Толстовский район</c:v>
                </c:pt>
                <c:pt idx="19">
                  <c:v>Лебедянский район </c:v>
                </c:pt>
              </c:strCache>
            </c:strRef>
          </c:cat>
          <c:val>
            <c:numRef>
              <c:f>'[РЕЙТИНГ 3 КВ.xlsx]лист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8.5</c:v>
                </c:pt>
                <c:pt idx="8">
                  <c:v>8.5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308096"/>
        <c:axId val="36325632"/>
        <c:axId val="0"/>
      </c:bar3DChart>
      <c:catAx>
        <c:axId val="3630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325632"/>
        <c:crosses val="autoZero"/>
        <c:auto val="1"/>
        <c:lblAlgn val="ctr"/>
        <c:lblOffset val="100"/>
        <c:noMultiLvlLbl val="0"/>
      </c:catAx>
      <c:valAx>
        <c:axId val="363256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3080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КВ.xlsx]Лист2'!$E$7:$E$26</c:f>
              <c:numCache>
                <c:formatCode>0.00</c:formatCode>
                <c:ptCount val="20"/>
                <c:pt idx="0">
                  <c:v>16.359060402684563</c:v>
                </c:pt>
                <c:pt idx="1">
                  <c:v>11.022074387662533</c:v>
                </c:pt>
                <c:pt idx="2">
                  <c:v>7.2824406017151695</c:v>
                </c:pt>
                <c:pt idx="3">
                  <c:v>1.0280133641737343</c:v>
                </c:pt>
                <c:pt idx="4">
                  <c:v>6.6993772409888654</c:v>
                </c:pt>
                <c:pt idx="5">
                  <c:v>38.129496402877699</c:v>
                </c:pt>
                <c:pt idx="6">
                  <c:v>6.280814576634512</c:v>
                </c:pt>
                <c:pt idx="7">
                  <c:v>12.508591065292096</c:v>
                </c:pt>
                <c:pt idx="8">
                  <c:v>16.881483810122603</c:v>
                </c:pt>
                <c:pt idx="9">
                  <c:v>39.848771266540645</c:v>
                </c:pt>
                <c:pt idx="10">
                  <c:v>3.9936314183362085</c:v>
                </c:pt>
                <c:pt idx="11">
                  <c:v>9.3830334190231355</c:v>
                </c:pt>
                <c:pt idx="12">
                  <c:v>6.3841347459929363</c:v>
                </c:pt>
                <c:pt idx="13">
                  <c:v>7.0915619389587068</c:v>
                </c:pt>
                <c:pt idx="14">
                  <c:v>19.520931273785539</c:v>
                </c:pt>
                <c:pt idx="15">
                  <c:v>23.850616388687452</c:v>
                </c:pt>
                <c:pt idx="16">
                  <c:v>10.573932711337292</c:v>
                </c:pt>
                <c:pt idx="17">
                  <c:v>11.508401719421649</c:v>
                </c:pt>
                <c:pt idx="18">
                  <c:v>10.48028774948868</c:v>
                </c:pt>
                <c:pt idx="19">
                  <c:v>11.56515034695451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911040"/>
        <c:axId val="43954944"/>
        <c:axId val="0"/>
      </c:bar3DChart>
      <c:catAx>
        <c:axId val="4391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954944"/>
        <c:crosses val="autoZero"/>
        <c:auto val="1"/>
        <c:lblAlgn val="ctr"/>
        <c:lblOffset val="100"/>
        <c:noMultiLvlLbl val="0"/>
      </c:catAx>
      <c:valAx>
        <c:axId val="4395494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911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КВ.xlsx]Лист3'!$E$7:$E$26</c:f>
              <c:numCache>
                <c:formatCode>0.00</c:formatCode>
                <c:ptCount val="20"/>
                <c:pt idx="0">
                  <c:v>3.4126706335316768</c:v>
                </c:pt>
                <c:pt idx="1">
                  <c:v>1.9733903604347414</c:v>
                </c:pt>
                <c:pt idx="2">
                  <c:v>1.8343425758702503</c:v>
                </c:pt>
                <c:pt idx="3">
                  <c:v>0.26019644831848049</c:v>
                </c:pt>
                <c:pt idx="4">
                  <c:v>1.598955049094676</c:v>
                </c:pt>
                <c:pt idx="5">
                  <c:v>6.1923925743216932</c:v>
                </c:pt>
                <c:pt idx="6">
                  <c:v>1.0966389699827832</c:v>
                </c:pt>
                <c:pt idx="7">
                  <c:v>2.3000126374320735</c:v>
                </c:pt>
                <c:pt idx="8">
                  <c:v>3.7702731166186902</c:v>
                </c:pt>
                <c:pt idx="9">
                  <c:v>9.4267060191396119</c:v>
                </c:pt>
                <c:pt idx="10">
                  <c:v>0.84987435412372592</c:v>
                </c:pt>
                <c:pt idx="11">
                  <c:v>1.4503311258278144</c:v>
                </c:pt>
                <c:pt idx="12">
                  <c:v>1.4071294559099436</c:v>
                </c:pt>
                <c:pt idx="13">
                  <c:v>1.4848693690871499</c:v>
                </c:pt>
                <c:pt idx="14">
                  <c:v>4.3055349824717331</c:v>
                </c:pt>
                <c:pt idx="15">
                  <c:v>7.1055133079847916</c:v>
                </c:pt>
                <c:pt idx="16">
                  <c:v>2.1561166839617201</c:v>
                </c:pt>
                <c:pt idx="17">
                  <c:v>2.1245896908703963</c:v>
                </c:pt>
                <c:pt idx="18">
                  <c:v>1.5503875968992249</c:v>
                </c:pt>
                <c:pt idx="19">
                  <c:v>0.66918478422508398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665280"/>
        <c:axId val="43672320"/>
        <c:axId val="0"/>
      </c:bar3DChart>
      <c:catAx>
        <c:axId val="4366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672320"/>
        <c:crosses val="autoZero"/>
        <c:auto val="1"/>
        <c:lblAlgn val="ctr"/>
        <c:lblOffset val="100"/>
        <c:noMultiLvlLbl val="0"/>
      </c:catAx>
      <c:valAx>
        <c:axId val="436723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665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696128"/>
        <c:axId val="43697664"/>
        <c:axId val="0"/>
      </c:bar3DChart>
      <c:catAx>
        <c:axId val="43696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697664"/>
        <c:crosses val="autoZero"/>
        <c:auto val="1"/>
        <c:lblAlgn val="ctr"/>
        <c:lblOffset val="100"/>
        <c:noMultiLvlLbl val="0"/>
      </c:catAx>
      <c:valAx>
        <c:axId val="436976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69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3 КВ.xlsx]Лист4'!$B$7:$B$26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КВ.xlsx]Лист4'!$E$7:$E$26</c:f>
              <c:numCache>
                <c:formatCode>0.00</c:formatCode>
                <c:ptCount val="20"/>
                <c:pt idx="0">
                  <c:v>0.13125656282814141</c:v>
                </c:pt>
                <c:pt idx="1">
                  <c:v>0.37762408131775915</c:v>
                </c:pt>
                <c:pt idx="2">
                  <c:v>0.65512234852508944</c:v>
                </c:pt>
                <c:pt idx="3">
                  <c:v>0.19514733623886032</c:v>
                </c:pt>
                <c:pt idx="4">
                  <c:v>0.61706152598864972</c:v>
                </c:pt>
                <c:pt idx="5">
                  <c:v>0.31156692197844993</c:v>
                </c:pt>
                <c:pt idx="6">
                  <c:v>0.60633280934201661</c:v>
                </c:pt>
                <c:pt idx="7">
                  <c:v>0.199039555162391</c:v>
                </c:pt>
                <c:pt idx="8">
                  <c:v>0.80741416836340663</c:v>
                </c:pt>
                <c:pt idx="9">
                  <c:v>0.15204364546999374</c:v>
                </c:pt>
                <c:pt idx="10">
                  <c:v>0.13835163904339726</c:v>
                </c:pt>
                <c:pt idx="11">
                  <c:v>7.2847682119205295E-2</c:v>
                </c:pt>
                <c:pt idx="12">
                  <c:v>0.417149016007345</c:v>
                </c:pt>
                <c:pt idx="13">
                  <c:v>0.38218156757095417</c:v>
                </c:pt>
                <c:pt idx="14">
                  <c:v>1.1800720880857156</c:v>
                </c:pt>
                <c:pt idx="15">
                  <c:v>0.95705150362945035</c:v>
                </c:pt>
                <c:pt idx="16">
                  <c:v>0.73792228755909139</c:v>
                </c:pt>
                <c:pt idx="17">
                  <c:v>0.55910255022905164</c:v>
                </c:pt>
                <c:pt idx="18">
                  <c:v>0.52375139545317007</c:v>
                </c:pt>
                <c:pt idx="19">
                  <c:v>0.16782729509137029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789696"/>
        <c:axId val="43804928"/>
        <c:axId val="0"/>
      </c:bar3DChart>
      <c:catAx>
        <c:axId val="4378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804928"/>
        <c:crosses val="autoZero"/>
        <c:auto val="1"/>
        <c:lblAlgn val="ctr"/>
        <c:lblOffset val="100"/>
        <c:noMultiLvlLbl val="0"/>
      </c:catAx>
      <c:valAx>
        <c:axId val="43804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378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0499852836314535"/>
          <c:y val="3.6293186072355113E-2"/>
          <c:w val="0.87804578762914753"/>
          <c:h val="0.60629679170449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КВ.xlsx]Лист5'!$E$7:$E$26</c:f>
              <c:numCache>
                <c:formatCode>0.00</c:formatCode>
                <c:ptCount val="20"/>
                <c:pt idx="0">
                  <c:v>3.8461538461538463</c:v>
                </c:pt>
                <c:pt idx="1">
                  <c:v>19.1358024691358</c:v>
                </c:pt>
                <c:pt idx="2">
                  <c:v>35.714285714285715</c:v>
                </c:pt>
                <c:pt idx="3">
                  <c:v>75</c:v>
                </c:pt>
                <c:pt idx="4">
                  <c:v>38.591549295774648</c:v>
                </c:pt>
                <c:pt idx="5">
                  <c:v>5.0314465408805038</c:v>
                </c:pt>
                <c:pt idx="6">
                  <c:v>55.290102389078498</c:v>
                </c:pt>
                <c:pt idx="7">
                  <c:v>8.6538461538461533</c:v>
                </c:pt>
                <c:pt idx="8">
                  <c:v>21.415270018621975</c:v>
                </c:pt>
                <c:pt idx="9">
                  <c:v>1.6129032258064515</c:v>
                </c:pt>
                <c:pt idx="10">
                  <c:v>16.279069767441861</c:v>
                </c:pt>
                <c:pt idx="11">
                  <c:v>5.0228310502283104</c:v>
                </c:pt>
                <c:pt idx="12">
                  <c:v>29.645390070921984</c:v>
                </c:pt>
                <c:pt idx="13">
                  <c:v>25.738396624472575</c:v>
                </c:pt>
                <c:pt idx="14">
                  <c:v>27.408256880733944</c:v>
                </c:pt>
                <c:pt idx="15">
                  <c:v>13.469139556096078</c:v>
                </c:pt>
                <c:pt idx="16">
                  <c:v>34.224598930481278</c:v>
                </c:pt>
                <c:pt idx="17">
                  <c:v>26.315789473684209</c:v>
                </c:pt>
                <c:pt idx="18">
                  <c:v>33.781965006729479</c:v>
                </c:pt>
                <c:pt idx="19">
                  <c:v>25.079365079365079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625536"/>
        <c:axId val="46628224"/>
        <c:axId val="0"/>
      </c:bar3DChart>
      <c:catAx>
        <c:axId val="46625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628224"/>
        <c:crosses val="autoZero"/>
        <c:auto val="1"/>
        <c:lblAlgn val="ctr"/>
        <c:lblOffset val="100"/>
        <c:noMultiLvlLbl val="0"/>
      </c:catAx>
      <c:valAx>
        <c:axId val="466282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6625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647936"/>
        <c:axId val="46657920"/>
        <c:axId val="0"/>
      </c:bar3DChart>
      <c:catAx>
        <c:axId val="4664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657920"/>
        <c:crosses val="autoZero"/>
        <c:auto val="1"/>
        <c:lblAlgn val="ctr"/>
        <c:lblOffset val="100"/>
        <c:noMultiLvlLbl val="0"/>
      </c:catAx>
      <c:valAx>
        <c:axId val="466579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664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665088"/>
        <c:axId val="46720128"/>
        <c:axId val="0"/>
      </c:bar3DChart>
      <c:catAx>
        <c:axId val="4666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720128"/>
        <c:crosses val="autoZero"/>
        <c:auto val="1"/>
        <c:lblAlgn val="ctr"/>
        <c:lblOffset val="100"/>
        <c:noMultiLvlLbl val="0"/>
      </c:catAx>
      <c:valAx>
        <c:axId val="467201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666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3 КВ.xlsx]Лист6'!$B$7:$B$26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3 КВ.xlsx]Лист6'!$D$7:$D$26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81152"/>
        <c:axId val="91682688"/>
        <c:axId val="0"/>
      </c:bar3DChart>
      <c:catAx>
        <c:axId val="9168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682688"/>
        <c:crosses val="autoZero"/>
        <c:auto val="1"/>
        <c:lblAlgn val="ctr"/>
        <c:lblOffset val="100"/>
        <c:noMultiLvlLbl val="0"/>
      </c:catAx>
      <c:valAx>
        <c:axId val="9168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68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932625"/>
              </p:ext>
            </p:extLst>
          </p:nvPr>
        </p:nvGraphicFramePr>
        <p:xfrm>
          <a:off x="1342945" y="1130397"/>
          <a:ext cx="10849055" cy="5534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данных, от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5856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13,88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23884" y="5040812"/>
            <a:ext cx="412124" cy="3657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73622" y="50277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562297" y="4996610"/>
            <a:ext cx="412124" cy="40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0434248" y="499661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332502" y="5030153"/>
            <a:ext cx="412124" cy="4053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199763" y="500159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76206" y="50109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972408" y="498341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0864200" y="501470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364082" y="50117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088778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974421" y="500070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508737" y="502776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126712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611887" y="5025643"/>
            <a:ext cx="412124" cy="369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5169004" y="5052229"/>
            <a:ext cx="412124" cy="3661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1356695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327867" y="3373279"/>
            <a:ext cx="9597689" cy="1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276324" y="3049429"/>
            <a:ext cx="710948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13,88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701113" y="8217072"/>
            <a:ext cx="412124" cy="4006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2917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9958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16252" y="5021575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00269"/>
              </p:ext>
            </p:extLst>
          </p:nvPr>
        </p:nvGraphicFramePr>
        <p:xfrm>
          <a:off x="1352811" y="1862246"/>
          <a:ext cx="11006475" cy="5054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7817" y="268607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2. </a:t>
            </a:r>
            <a:r>
              <a:rPr 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11,95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135788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514465" y="5266111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0922626" y="52672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9095746" y="5255677"/>
            <a:ext cx="412124" cy="4003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363167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928475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340599" y="527278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874561" y="5266110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0462983" y="525500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10081800" y="525500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1362594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547912" y="525500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426395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175512" y="52672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507870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6247888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660012" y="5258957"/>
            <a:ext cx="55796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2926589" y="52388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7646646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23242" y="4284724"/>
            <a:ext cx="95516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334750" y="3732411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11,95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835764" y="5278344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944718"/>
              </p:ext>
            </p:extLst>
          </p:nvPr>
        </p:nvGraphicFramePr>
        <p:xfrm>
          <a:off x="1390389" y="1299565"/>
          <a:ext cx="10781436" cy="5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0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ГТО, от общей 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1,66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11978"/>
              </p:ext>
            </p:extLst>
          </p:nvPr>
        </p:nvGraphicFramePr>
        <p:xfrm>
          <a:off x="13649917" y="1395579"/>
          <a:ext cx="45719" cy="1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383258" y="4329728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396772" y="3883079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1,66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44470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895637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368648" y="49443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93794" y="4941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90896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792138" y="49215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24079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52918" y="494600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656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083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6602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103414" y="49189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6651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93180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45546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933772" y="490296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405359" y="491186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0836002" y="490296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302148" y="48995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264240" y="7298778"/>
            <a:ext cx="356917" cy="4004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1231" y="493826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515382"/>
              </p:ext>
            </p:extLst>
          </p:nvPr>
        </p:nvGraphicFramePr>
        <p:xfrm>
          <a:off x="1112464" y="1315234"/>
          <a:ext cx="10787262" cy="534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0,35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0976975" y="3662565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91870" y="3986415"/>
            <a:ext cx="949470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253221" y="49852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665345" y="4985238"/>
            <a:ext cx="5005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65939" y="4985225"/>
            <a:ext cx="4650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630991" y="4972627"/>
            <a:ext cx="54416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083485" y="4997483"/>
            <a:ext cx="5742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61613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5001" y="4997483"/>
            <a:ext cx="5112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609907" y="498523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82326" y="49852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279704" y="4985241"/>
            <a:ext cx="43974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5257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664700" y="4959689"/>
            <a:ext cx="4902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16484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740292" y="4972627"/>
            <a:ext cx="45173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5932925" y="4997473"/>
            <a:ext cx="534416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374024" y="4985251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28168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77413" y="4972509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2195060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5423770" y="4985009"/>
            <a:ext cx="509155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6811211" y="4999463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596946"/>
              </p:ext>
            </p:extLst>
          </p:nvPr>
        </p:nvGraphicFramePr>
        <p:xfrm>
          <a:off x="964504" y="1124434"/>
          <a:ext cx="11227496" cy="604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9516" y="196810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 комплекса ГТО.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20,85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21155"/>
              </p:ext>
            </p:extLst>
          </p:nvPr>
        </p:nvGraphicFramePr>
        <p:xfrm>
          <a:off x="2345116" y="6678406"/>
          <a:ext cx="8806646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1468100" y="3719686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20,85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310837" y="4087377"/>
            <a:ext cx="9551311" cy="6242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139054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899506" y="49464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269293" y="4960528"/>
            <a:ext cx="52281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92105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355665" y="49464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771237" y="49464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250619" y="49464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93066" y="49555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3587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50074" y="4946437"/>
            <a:ext cx="568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354492" y="494643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748111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28192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671997" y="4958060"/>
            <a:ext cx="57637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101587" y="4955529"/>
            <a:ext cx="49514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095"/>
              </p:ext>
            </p:extLst>
          </p:nvPr>
        </p:nvGraphicFramePr>
        <p:xfrm>
          <a:off x="11513712" y="-962602"/>
          <a:ext cx="45719" cy="21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937951" y="4960528"/>
            <a:ext cx="412124" cy="3956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6137754" y="4949722"/>
            <a:ext cx="43841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542186" y="4946431"/>
            <a:ext cx="53418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573864" y="4961052"/>
            <a:ext cx="412124" cy="39507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918532" y="4949719"/>
            <a:ext cx="55741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7076373" y="49497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5529315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2476370" y="49464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416315"/>
              </p:ext>
            </p:extLst>
          </p:nvPr>
        </p:nvGraphicFramePr>
        <p:xfrm>
          <a:off x="1190429" y="1402915"/>
          <a:ext cx="10782148" cy="5311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2897" y="477806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Общее количество ставок –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62</a:t>
            </a:r>
            <a:endParaRPr lang="ru-RU" sz="2000" b="1" dirty="0" smtClean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66835" y="5088828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32581" y="5091345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74593" y="5098581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62331" y="5088827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26978" y="50888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4637" y="5084032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150542" y="5067504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516409" y="5084032"/>
            <a:ext cx="55399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070399" y="5057821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468769" y="5088828"/>
            <a:ext cx="708340" cy="4369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895294" y="5088827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403695" y="5067504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918849" y="5050947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269433" y="5067504"/>
            <a:ext cx="377544" cy="4228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69734" y="5036154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16344" y="5048705"/>
            <a:ext cx="513455" cy="3847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684719" y="5083041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71446" y="5041691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711285" y="506749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233997" y="5063358"/>
            <a:ext cx="412124" cy="381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466050"/>
              </p:ext>
            </p:extLst>
          </p:nvPr>
        </p:nvGraphicFramePr>
        <p:xfrm>
          <a:off x="1082108" y="1242198"/>
          <a:ext cx="10667306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3100" y="244670"/>
            <a:ext cx="26289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1663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00242" y="4973955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680594" y="4965117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60467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05458" y="4949344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066770" y="4949343"/>
            <a:ext cx="552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485459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77594" y="4949344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316922" y="4963162"/>
            <a:ext cx="65432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97124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322691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763553" y="4973004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67440" y="4969742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50332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631322" y="4966086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138964" y="4949341"/>
            <a:ext cx="5205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585933" y="4961075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039814" y="4969742"/>
            <a:ext cx="45853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562106" y="49697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8645793" y="4965116"/>
            <a:ext cx="5205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Итоговый рейтинг за </a:t>
            </a:r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3 </a:t>
            </a:r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квартал 2021 г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ода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578596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752354"/>
              </p:ext>
            </p:extLst>
          </p:nvPr>
        </p:nvGraphicFramePr>
        <p:xfrm>
          <a:off x="701458" y="1139868"/>
          <a:ext cx="11490542" cy="552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1511</TotalTime>
  <Words>476</Words>
  <Application>Microsoft Office PowerPoint</Application>
  <PresentationFormat>Произвольный</PresentationFormat>
  <Paragraphs>160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Степанова Анастасия Дмитриевна</cp:lastModifiedBy>
  <cp:revision>146</cp:revision>
  <dcterms:created xsi:type="dcterms:W3CDTF">2019-11-19T10:46:14Z</dcterms:created>
  <dcterms:modified xsi:type="dcterms:W3CDTF">2021-10-29T09:03:31Z</dcterms:modified>
</cp:coreProperties>
</file>