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76" d="100"/>
          <a:sy n="76" d="100"/>
        </p:scale>
        <p:origin x="-90" y="-8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&#1044;&#1077;&#1103;&#1090;&#1077;&#1083;&#1100;&#1085;&#1086;&#1089;&#1090;&#1100;%20&#1062;&#1077;&#1085;&#1090;&#1088;&#1072;\&#1054;&#1090;&#1076;&#1077;&#1083;%20&#1042;&#1060;&#1057;&#1050;%20&#1043;&#1058;&#1054;\&#1056;&#1045;&#1049;&#1058;&#1048;&#1053;&#1043;\&#1056;&#1077;&#1081;&#1090;&#1080;&#1085;&#1075;%202021\&#1056;&#1077;&#1081;&#1090;&#1080;&#1085;&#1075;%201%20&#1082;&#1074;&#1072;&#1088;&#1090;&#1072;&#1083;\&#1056;&#1045;&#1049;&#1058;&#1048;&#1053;&#1043;%201%20&#1050;&#1042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&#1044;&#1077;&#1103;&#1090;&#1077;&#1083;&#1100;&#1085;&#1086;&#1089;&#1090;&#1100;%20&#1062;&#1077;&#1085;&#1090;&#1088;&#1072;\&#1054;&#1090;&#1076;&#1077;&#1083;%20&#1042;&#1060;&#1057;&#1050;%20&#1043;&#1058;&#1054;\&#1056;&#1045;&#1049;&#1058;&#1048;&#1053;&#1043;\&#1056;&#1077;&#1081;&#1090;&#1080;&#1085;&#1075;%202021\&#1056;&#1077;&#1081;&#1090;&#1080;&#1085;&#1075;%201%20&#1082;&#1074;&#1072;&#1088;&#1090;&#1072;&#1083;\&#1056;&#1045;&#1049;&#1058;&#1048;&#1053;&#1043;%201%20&#1050;&#1042;..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88;&#1072;&#1073;&#1086;&#1090;&#1072;\&#1088;&#1077;&#1081;&#1090;&#1080;&#1085;&#1075;\&#1056;&#1045;&#1049;&#1058;&#1048;&#1053;&#1043;%201%20&#1050;&#1042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&#1044;&#1077;&#1103;&#1090;&#1077;&#1083;&#1100;&#1085;&#1086;&#1089;&#1090;&#1100;%20&#1062;&#1077;&#1085;&#1090;&#1088;&#1072;\&#1054;&#1090;&#1076;&#1077;&#1083;%20&#1042;&#1060;&#1057;&#1050;%20&#1043;&#1058;&#1054;\&#1056;&#1045;&#1049;&#1058;&#1048;&#1053;&#1043;\&#1056;&#1077;&#1081;&#1090;&#1080;&#1085;&#1075;%202021\&#1056;&#1077;&#1081;&#1090;&#1080;&#1085;&#1075;%201%20&#1082;&#1074;&#1072;&#1088;&#1090;&#1072;&#1083;\&#1056;&#1045;&#1049;&#1058;&#1048;&#1053;&#1043;%201%20&#1050;&#1042;..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&#1044;&#1077;&#1103;&#1090;&#1077;&#1083;&#1100;&#1085;&#1086;&#1089;&#1090;&#1100;%20&#1062;&#1077;&#1085;&#1090;&#1088;&#1072;\&#1054;&#1090;&#1076;&#1077;&#1083;%20&#1042;&#1060;&#1057;&#1050;%20&#1043;&#1058;&#1054;\&#1056;&#1045;&#1049;&#1058;&#1048;&#1053;&#1043;\&#1056;&#1077;&#1081;&#1090;&#1080;&#1085;&#1075;%202021\&#1056;&#1077;&#1081;&#1090;&#1080;&#1085;&#1075;%201%20&#1082;&#1074;&#1072;&#1088;&#1090;&#1072;&#1083;\&#1056;&#1045;&#1049;&#1058;&#1048;&#1053;&#1043;%201%20&#1050;&#104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&#1044;&#1077;&#1103;&#1090;&#1077;&#1083;&#1100;&#1085;&#1086;&#1089;&#1090;&#1100;%20&#1062;&#1077;&#1085;&#1090;&#1088;&#1072;\&#1054;&#1090;&#1076;&#1077;&#1083;%20&#1042;&#1060;&#1057;&#1050;%20&#1043;&#1058;&#1054;\&#1056;&#1045;&#1049;&#1058;&#1048;&#1053;&#1043;\&#1056;&#1077;&#1081;&#1090;&#1080;&#1085;&#1075;%202021\&#1056;&#1077;&#1081;&#1090;&#1080;&#1085;&#1075;%201%20&#1082;&#1074;&#1072;&#1088;&#1090;&#1072;&#1083;\&#1056;&#1045;&#1049;&#1058;&#1048;&#1053;&#1043;%201%20&#1050;&#1042;..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88;&#1072;&#1073;&#1086;&#1090;&#1072;\&#1088;&#1077;&#1081;&#1090;&#1080;&#1085;&#1075;\&#1056;&#1045;&#1049;&#1058;&#1048;&#1053;&#1043;%201%20&#1050;&#1042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&#1044;&#1077;&#1103;&#1090;&#1077;&#1083;&#1100;&#1085;&#1086;&#1089;&#1090;&#1100;%20&#1062;&#1077;&#1085;&#1090;&#1088;&#1072;\&#1054;&#1090;&#1076;&#1077;&#1083;%20&#1042;&#1060;&#1057;&#1050;%20&#1043;&#1058;&#1054;\&#1056;&#1045;&#1049;&#1058;&#1048;&#1053;&#1043;\&#1056;&#1077;&#1081;&#1090;&#1080;&#1085;&#1075;%202021\&#1056;&#1077;&#1081;&#1090;&#1080;&#1085;&#1075;%201%20&#1082;&#1074;&#1072;&#1088;&#1090;&#1072;&#1083;\&#1056;&#1045;&#1049;&#1058;&#1048;&#1053;&#1043;%201%20&#1050;&#1042;..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&#1044;&#1077;&#1103;&#1090;&#1077;&#1083;&#1100;&#1085;&#1086;&#1089;&#1090;&#1100;%20&#1062;&#1077;&#1085;&#1090;&#1088;&#1072;\&#1054;&#1090;&#1076;&#1077;&#1083;%20&#1042;&#1060;&#1057;&#1050;%20&#1043;&#1058;&#1054;\&#1056;&#1045;&#1049;&#1058;&#1048;&#1053;&#1043;\&#1056;&#1077;&#1081;&#1090;&#1080;&#1085;&#1075;%202021\&#1056;&#1077;&#1081;&#1090;&#1080;&#1085;&#1075;%201%20&#1082;&#1074;&#1072;&#1088;&#1090;&#1072;&#1083;\&#1056;&#1045;&#1049;&#1058;&#1048;&#1053;&#1043;%201%20&#1050;&#1042;..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88;&#1072;&#1073;&#1086;&#1090;&#1072;\&#1088;&#1077;&#1081;&#1090;&#1080;&#1085;&#1075;\&#1056;&#1045;&#1049;&#1058;&#1048;&#1053;&#1043;%201%20&#1050;&#1042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88;&#1072;&#1073;&#1086;&#1090;&#1072;\&#1088;&#1077;&#1081;&#1090;&#1080;&#1085;&#1075;\&#1056;&#1045;&#1049;&#1058;&#1048;&#1053;&#1043;%201%20&#1050;&#1042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&#1044;&#1077;&#1103;&#1090;&#1077;&#1083;&#1100;&#1085;&#1086;&#1089;&#1090;&#1100;%20&#1062;&#1077;&#1085;&#1090;&#1088;&#1072;\&#1054;&#1090;&#1076;&#1077;&#1083;%20&#1042;&#1060;&#1057;&#1050;%20&#1043;&#1058;&#1054;\&#1056;&#1045;&#1049;&#1058;&#1048;&#1053;&#1043;\&#1056;&#1077;&#1081;&#1090;&#1080;&#1085;&#1075;%202020\&#1056;&#1077;&#1081;&#1090;&#1080;&#1085;&#1075;%204%20&#1082;&#1074;&#1072;&#1088;&#1090;&#1072;&#1083;%202020\&#1056;&#1045;&#1049;&#1058;&#1048;&#1053;&#1043;%204%20&#1050;&#104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8488C4">
                <a:alpha val="79000"/>
              </a:srgbClr>
            </a:gs>
            <a:gs pos="45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8488C4">
                <a:alpha val="79000"/>
              </a:srgbClr>
            </a:gs>
            <a:gs pos="45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Лист1!$E$7:$E$26</c:f>
              <c:numCache>
                <c:formatCode>0.00</c:formatCode>
                <c:ptCount val="20"/>
                <c:pt idx="0">
                  <c:v>19.622055397359564</c:v>
                </c:pt>
                <c:pt idx="1">
                  <c:v>14.9851230727617</c:v>
                </c:pt>
                <c:pt idx="2">
                  <c:v>25.086814690097864</c:v>
                </c:pt>
                <c:pt idx="3">
                  <c:v>24.954960751512033</c:v>
                </c:pt>
                <c:pt idx="4">
                  <c:v>23.500993317681054</c:v>
                </c:pt>
                <c:pt idx="5">
                  <c:v>16.154933196300103</c:v>
                </c:pt>
                <c:pt idx="6">
                  <c:v>14.32344953309275</c:v>
                </c:pt>
                <c:pt idx="7">
                  <c:v>15.747394618136568</c:v>
                </c:pt>
                <c:pt idx="8">
                  <c:v>21.479482388762023</c:v>
                </c:pt>
                <c:pt idx="9">
                  <c:v>17.993658622511891</c:v>
                </c:pt>
                <c:pt idx="10">
                  <c:v>20.111450253423317</c:v>
                </c:pt>
                <c:pt idx="11">
                  <c:v>13.617021276595745</c:v>
                </c:pt>
                <c:pt idx="12">
                  <c:v>21.782881256213102</c:v>
                </c:pt>
                <c:pt idx="13">
                  <c:v>19.673149816690486</c:v>
                </c:pt>
                <c:pt idx="14">
                  <c:v>19.234913793103448</c:v>
                </c:pt>
                <c:pt idx="15">
                  <c:v>28.408359438698881</c:v>
                </c:pt>
                <c:pt idx="16">
                  <c:v>18.93250494210675</c:v>
                </c:pt>
                <c:pt idx="17">
                  <c:v>17.509922408552939</c:v>
                </c:pt>
                <c:pt idx="18">
                  <c:v>13.702010305537412</c:v>
                </c:pt>
                <c:pt idx="19">
                  <c:v>4.8904727983915501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4213120"/>
        <c:axId val="84293888"/>
        <c:axId val="0"/>
      </c:bar3DChart>
      <c:catAx>
        <c:axId val="84213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4293888"/>
        <c:crosses val="autoZero"/>
        <c:auto val="1"/>
        <c:lblAlgn val="ctr"/>
        <c:lblOffset val="100"/>
        <c:noMultiLvlLbl val="0"/>
      </c:catAx>
      <c:valAx>
        <c:axId val="84293888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42131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Лист7!$B$7:$B$26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Лист7!$K$7:$K$26</c:f>
              <c:numCache>
                <c:formatCode>0</c:formatCode>
                <c:ptCount val="20"/>
                <c:pt idx="0">
                  <c:v>12</c:v>
                </c:pt>
                <c:pt idx="1">
                  <c:v>15</c:v>
                </c:pt>
                <c:pt idx="2">
                  <c:v>1</c:v>
                </c:pt>
                <c:pt idx="3">
                  <c:v>9</c:v>
                </c:pt>
                <c:pt idx="4">
                  <c:v>1</c:v>
                </c:pt>
                <c:pt idx="5">
                  <c:v>5</c:v>
                </c:pt>
                <c:pt idx="6">
                  <c:v>4</c:v>
                </c:pt>
                <c:pt idx="7">
                  <c:v>6</c:v>
                </c:pt>
                <c:pt idx="8">
                  <c:v>28</c:v>
                </c:pt>
                <c:pt idx="9">
                  <c:v>5</c:v>
                </c:pt>
                <c:pt idx="10">
                  <c:v>1</c:v>
                </c:pt>
                <c:pt idx="11">
                  <c:v>10</c:v>
                </c:pt>
                <c:pt idx="12">
                  <c:v>27</c:v>
                </c:pt>
                <c:pt idx="13">
                  <c:v>9</c:v>
                </c:pt>
                <c:pt idx="14">
                  <c:v>0</c:v>
                </c:pt>
                <c:pt idx="15">
                  <c:v>3</c:v>
                </c:pt>
                <c:pt idx="16">
                  <c:v>13</c:v>
                </c:pt>
                <c:pt idx="17">
                  <c:v>2</c:v>
                </c:pt>
                <c:pt idx="18">
                  <c:v>49</c:v>
                </c:pt>
                <c:pt idx="19">
                  <c:v>176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9110784"/>
        <c:axId val="72378624"/>
        <c:axId val="0"/>
      </c:bar3DChart>
      <c:catAx>
        <c:axId val="69110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2378624"/>
        <c:crosses val="autoZero"/>
        <c:auto val="1"/>
        <c:lblAlgn val="ctr"/>
        <c:lblOffset val="100"/>
        <c:noMultiLvlLbl val="0"/>
      </c:catAx>
      <c:valAx>
        <c:axId val="7237862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691107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25"/>
      <c:rotY val="5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252694166415757"/>
          <c:y val="5.0154538291497158E-2"/>
          <c:w val="0.87137976235010184"/>
          <c:h val="0.63776091608334873"/>
        </c:manualLayout>
      </c:layout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3268608"/>
        <c:axId val="113270144"/>
        <c:axId val="0"/>
      </c:bar3DChart>
      <c:catAx>
        <c:axId val="113268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3270144"/>
        <c:crosses val="autoZero"/>
        <c:auto val="1"/>
        <c:lblAlgn val="ctr"/>
        <c:lblOffset val="100"/>
        <c:noMultiLvlLbl val="0"/>
      </c:catAx>
      <c:valAx>
        <c:axId val="113270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3268608"/>
        <c:crosses val="autoZero"/>
        <c:crossBetween val="between"/>
      </c:valAx>
    </c:plotArea>
    <c:plotVisOnly val="1"/>
    <c:dispBlanksAs val="gap"/>
    <c:showDLblsOverMax val="0"/>
  </c:chart>
  <c:spPr>
    <a:noFill/>
  </c:spPr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25"/>
      <c:rotY val="50"/>
      <c:rAngAx val="1"/>
    </c:view3D>
    <c:floor>
      <c:thickness val="0"/>
    </c:floor>
    <c:sideWall>
      <c:thickness val="0"/>
      <c:spPr>
        <a:gradFill flip="none" rotWithShape="1">
          <a:gsLst>
            <a:gs pos="0">
              <a:schemeClr val="bg2">
                <a:lumMod val="75000"/>
              </a:schemeClr>
            </a:gs>
            <a:gs pos="38000">
              <a:schemeClr val="accent3">
                <a:lumMod val="40000"/>
                <a:lumOff val="60000"/>
              </a:schemeClr>
            </a:gs>
            <a:gs pos="64999">
              <a:schemeClr val="accent4">
                <a:lumMod val="40000"/>
                <a:lumOff val="60000"/>
              </a:schemeClr>
            </a:gs>
            <a:gs pos="89999">
              <a:schemeClr val="accent6">
                <a:lumMod val="60000"/>
                <a:lumOff val="40000"/>
              </a:schemeClr>
            </a:gs>
            <a:gs pos="100000">
              <a:srgbClr val="FF8200"/>
            </a:gs>
          </a:gsLst>
          <a:lin ang="5400000" scaled="1"/>
          <a:tileRect/>
        </a:gradFill>
      </c:spPr>
    </c:sideWall>
    <c:backWall>
      <c:thickness val="0"/>
      <c:spPr>
        <a:gradFill flip="none" rotWithShape="1">
          <a:gsLst>
            <a:gs pos="0">
              <a:schemeClr val="bg2">
                <a:lumMod val="75000"/>
              </a:schemeClr>
            </a:gs>
            <a:gs pos="38000">
              <a:schemeClr val="accent3">
                <a:lumMod val="40000"/>
                <a:lumOff val="60000"/>
              </a:schemeClr>
            </a:gs>
            <a:gs pos="64999">
              <a:schemeClr val="accent4">
                <a:lumMod val="40000"/>
                <a:lumOff val="60000"/>
              </a:schemeClr>
            </a:gs>
            <a:gs pos="89999">
              <a:schemeClr val="accent6">
                <a:lumMod val="60000"/>
                <a:lumOff val="40000"/>
              </a:schemeClr>
            </a:gs>
            <a:gs pos="100000">
              <a:srgbClr val="FF8200"/>
            </a:gs>
          </a:gsLst>
          <a:lin ang="5400000" scaled="1"/>
          <a:tileRect/>
        </a:gradFill>
      </c:spPr>
    </c:backWall>
    <c:plotArea>
      <c:layout>
        <c:manualLayout>
          <c:layoutTarget val="inner"/>
          <c:xMode val="edge"/>
          <c:yMode val="edge"/>
          <c:x val="0.1252694166415757"/>
          <c:y val="5.0154538291497158E-2"/>
          <c:w val="0.87137976235010184"/>
          <c:h val="0.63776091608334873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'лист 8'!$A$2:$A$21</c:f>
              <c:strCache>
                <c:ptCount val="20"/>
                <c:pt idx="0">
                  <c:v>Измалковский район </c:v>
                </c:pt>
                <c:pt idx="1">
                  <c:v>Липецкий район</c:v>
                </c:pt>
                <c:pt idx="2">
                  <c:v>Усманский район </c:v>
                </c:pt>
                <c:pt idx="3">
                  <c:v>г.Елец </c:v>
                </c:pt>
                <c:pt idx="4">
                  <c:v>Грязинский район </c:v>
                </c:pt>
                <c:pt idx="5">
                  <c:v>Добровский район </c:v>
                </c:pt>
                <c:pt idx="6">
                  <c:v>Долгоруковский район </c:v>
                </c:pt>
                <c:pt idx="7">
                  <c:v>Становлянский район </c:v>
                </c:pt>
                <c:pt idx="8">
                  <c:v>Тербунский район </c:v>
                </c:pt>
                <c:pt idx="9">
                  <c:v>Данковский район </c:v>
                </c:pt>
                <c:pt idx="10">
                  <c:v>Добринский район </c:v>
                </c:pt>
                <c:pt idx="11">
                  <c:v>Краснинский район </c:v>
                </c:pt>
                <c:pt idx="12">
                  <c:v>г. Липецк</c:v>
                </c:pt>
                <c:pt idx="13">
                  <c:v>Чаплыгинский район</c:v>
                </c:pt>
                <c:pt idx="14">
                  <c:v>Хлевенский район</c:v>
                </c:pt>
                <c:pt idx="15">
                  <c:v>Воловский район </c:v>
                </c:pt>
                <c:pt idx="16">
                  <c:v>Елецкий район </c:v>
                </c:pt>
                <c:pt idx="17">
                  <c:v>Лев-Толстовский район</c:v>
                </c:pt>
                <c:pt idx="18">
                  <c:v>Лебедянский район </c:v>
                </c:pt>
                <c:pt idx="19">
                  <c:v>Задонский район </c:v>
                </c:pt>
              </c:strCache>
            </c:strRef>
          </c:cat>
          <c:val>
            <c:numRef>
              <c:f>'лист 8'!$B$2:$B$21</c:f>
              <c:numCache>
                <c:formatCode>0.0</c:formatCode>
                <c:ptCount val="20"/>
                <c:pt idx="0">
                  <c:v>108</c:v>
                </c:pt>
                <c:pt idx="1">
                  <c:v>96</c:v>
                </c:pt>
                <c:pt idx="2">
                  <c:v>93</c:v>
                </c:pt>
                <c:pt idx="3">
                  <c:v>87</c:v>
                </c:pt>
                <c:pt idx="4">
                  <c:v>79.5</c:v>
                </c:pt>
                <c:pt idx="5">
                  <c:v>77</c:v>
                </c:pt>
                <c:pt idx="6">
                  <c:v>73</c:v>
                </c:pt>
                <c:pt idx="7">
                  <c:v>72.5</c:v>
                </c:pt>
                <c:pt idx="8">
                  <c:v>67.5</c:v>
                </c:pt>
                <c:pt idx="9">
                  <c:v>66.5</c:v>
                </c:pt>
                <c:pt idx="10">
                  <c:v>66</c:v>
                </c:pt>
                <c:pt idx="11">
                  <c:v>65</c:v>
                </c:pt>
                <c:pt idx="12">
                  <c:v>64</c:v>
                </c:pt>
                <c:pt idx="13">
                  <c:v>57.5</c:v>
                </c:pt>
                <c:pt idx="14">
                  <c:v>56.5</c:v>
                </c:pt>
                <c:pt idx="15">
                  <c:v>49.5</c:v>
                </c:pt>
                <c:pt idx="16">
                  <c:v>46</c:v>
                </c:pt>
                <c:pt idx="17">
                  <c:v>40.5</c:v>
                </c:pt>
                <c:pt idx="18">
                  <c:v>37.5</c:v>
                </c:pt>
                <c:pt idx="19">
                  <c:v>33.5</c:v>
                </c:pt>
              </c:numCache>
            </c:numRef>
          </c:val>
        </c:ser>
        <c:ser>
          <c:idx val="1"/>
          <c:order val="1"/>
          <c:spPr>
            <a:solidFill>
              <a:schemeClr val="accent4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'лист 8'!$A$2:$A$21</c:f>
              <c:strCache>
                <c:ptCount val="20"/>
                <c:pt idx="0">
                  <c:v>Измалковский район </c:v>
                </c:pt>
                <c:pt idx="1">
                  <c:v>Липецкий район</c:v>
                </c:pt>
                <c:pt idx="2">
                  <c:v>Усманский район </c:v>
                </c:pt>
                <c:pt idx="3">
                  <c:v>г.Елец </c:v>
                </c:pt>
                <c:pt idx="4">
                  <c:v>Грязинский район </c:v>
                </c:pt>
                <c:pt idx="5">
                  <c:v>Добровский район </c:v>
                </c:pt>
                <c:pt idx="6">
                  <c:v>Долгоруковский район </c:v>
                </c:pt>
                <c:pt idx="7">
                  <c:v>Становлянский район </c:v>
                </c:pt>
                <c:pt idx="8">
                  <c:v>Тербунский район </c:v>
                </c:pt>
                <c:pt idx="9">
                  <c:v>Данковский район </c:v>
                </c:pt>
                <c:pt idx="10">
                  <c:v>Добринский район </c:v>
                </c:pt>
                <c:pt idx="11">
                  <c:v>Краснинский район </c:v>
                </c:pt>
                <c:pt idx="12">
                  <c:v>г. Липецк</c:v>
                </c:pt>
                <c:pt idx="13">
                  <c:v>Чаплыгинский район</c:v>
                </c:pt>
                <c:pt idx="14">
                  <c:v>Хлевенский район</c:v>
                </c:pt>
                <c:pt idx="15">
                  <c:v>Воловский район </c:v>
                </c:pt>
                <c:pt idx="16">
                  <c:v>Елецкий район </c:v>
                </c:pt>
                <c:pt idx="17">
                  <c:v>Лев-Толстовский район</c:v>
                </c:pt>
                <c:pt idx="18">
                  <c:v>Лебедянский район </c:v>
                </c:pt>
                <c:pt idx="19">
                  <c:v>Задонский район </c:v>
                </c:pt>
              </c:strCache>
            </c:strRef>
          </c:cat>
          <c:val>
            <c:numRef>
              <c:f>'лист 8'!$C$2:$C$21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2468736"/>
        <c:axId val="72474624"/>
        <c:axId val="0"/>
      </c:bar3DChart>
      <c:catAx>
        <c:axId val="72468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2474624"/>
        <c:crosses val="autoZero"/>
        <c:auto val="1"/>
        <c:lblAlgn val="ctr"/>
        <c:lblOffset val="100"/>
        <c:noMultiLvlLbl val="0"/>
      </c:catAx>
      <c:valAx>
        <c:axId val="72474624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2468736"/>
        <c:crosses val="autoZero"/>
        <c:crossBetween val="between"/>
      </c:valAx>
    </c:plotArea>
    <c:plotVisOnly val="1"/>
    <c:dispBlanksAs val="gap"/>
    <c:showDLblsOverMax val="0"/>
  </c:chart>
  <c:spPr>
    <a:noFill/>
  </c:spPr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8488C4">
                <a:alpha val="65000"/>
              </a:srgbClr>
            </a:gs>
            <a:gs pos="34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8488C4">
                <a:alpha val="65000"/>
              </a:srgbClr>
            </a:gs>
            <a:gs pos="34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Лист3!$B$7:$B$26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Лист3!$E$7:$E$26</c:f>
              <c:numCache>
                <c:formatCode>0.00</c:formatCode>
                <c:ptCount val="20"/>
                <c:pt idx="0">
                  <c:v>2.8144239226033423</c:v>
                </c:pt>
                <c:pt idx="1">
                  <c:v>6.453068592057762</c:v>
                </c:pt>
                <c:pt idx="2">
                  <c:v>1.4541387024608501</c:v>
                </c:pt>
                <c:pt idx="3">
                  <c:v>1.0313265437669201</c:v>
                </c:pt>
                <c:pt idx="4">
                  <c:v>2.7473583093179634</c:v>
                </c:pt>
                <c:pt idx="5">
                  <c:v>13.041749502982109</c:v>
                </c:pt>
                <c:pt idx="6">
                  <c:v>0.67532467532467533</c:v>
                </c:pt>
                <c:pt idx="7">
                  <c:v>2.6669300671671277</c:v>
                </c:pt>
                <c:pt idx="8">
                  <c:v>9.3427835051546388</c:v>
                </c:pt>
                <c:pt idx="9">
                  <c:v>25.893294175232501</c:v>
                </c:pt>
                <c:pt idx="10">
                  <c:v>2.7290448343079921</c:v>
                </c:pt>
                <c:pt idx="11">
                  <c:v>1.6826923076923077</c:v>
                </c:pt>
                <c:pt idx="12">
                  <c:v>4.0793517742386136</c:v>
                </c:pt>
                <c:pt idx="13">
                  <c:v>3.790271636133923</c:v>
                </c:pt>
                <c:pt idx="14">
                  <c:v>5.1948051948051948</c:v>
                </c:pt>
                <c:pt idx="15">
                  <c:v>8.9123867069486398</c:v>
                </c:pt>
                <c:pt idx="16">
                  <c:v>2.2374701670644392</c:v>
                </c:pt>
                <c:pt idx="17">
                  <c:v>3.3694098427608741</c:v>
                </c:pt>
                <c:pt idx="18">
                  <c:v>4.1540556900726395</c:v>
                </c:pt>
                <c:pt idx="19">
                  <c:v>2.0986856280973925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9964288"/>
        <c:axId val="110012288"/>
        <c:axId val="0"/>
      </c:bar3DChart>
      <c:catAx>
        <c:axId val="1099642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0012288"/>
        <c:crosses val="autoZero"/>
        <c:auto val="1"/>
        <c:lblAlgn val="ctr"/>
        <c:lblOffset val="100"/>
        <c:noMultiLvlLbl val="0"/>
      </c:catAx>
      <c:valAx>
        <c:axId val="110012288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099642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5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8488C4">
                <a:alpha val="65000"/>
              </a:srgbClr>
            </a:gs>
            <a:gs pos="22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8488C4">
                <a:alpha val="65000"/>
              </a:srgbClr>
            </a:gs>
            <a:gs pos="22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accent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Лист3!$B$7:$B$26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Лист3!$E$7:$E$26</c:f>
              <c:numCache>
                <c:formatCode>0.000</c:formatCode>
                <c:ptCount val="20"/>
                <c:pt idx="0">
                  <c:v>0.5522478212097679</c:v>
                </c:pt>
                <c:pt idx="1">
                  <c:v>0.96700027048958614</c:v>
                </c:pt>
                <c:pt idx="2">
                  <c:v>0.36479708162334701</c:v>
                </c:pt>
                <c:pt idx="3">
                  <c:v>0.25736713421696045</c:v>
                </c:pt>
                <c:pt idx="4">
                  <c:v>0.64565649268556979</c:v>
                </c:pt>
                <c:pt idx="5">
                  <c:v>2.1068859198355603</c:v>
                </c:pt>
                <c:pt idx="6">
                  <c:v>9.6729789054652335E-2</c:v>
                </c:pt>
                <c:pt idx="7">
                  <c:v>0.41997200186654221</c:v>
                </c:pt>
                <c:pt idx="8">
                  <c:v>2.0067815376098541</c:v>
                </c:pt>
                <c:pt idx="9">
                  <c:v>4.6591509600140917</c:v>
                </c:pt>
                <c:pt idx="10">
                  <c:v>0.54885049424547061</c:v>
                </c:pt>
                <c:pt idx="11">
                  <c:v>0.22913256955810146</c:v>
                </c:pt>
                <c:pt idx="12">
                  <c:v>0.88860035300561968</c:v>
                </c:pt>
                <c:pt idx="13">
                  <c:v>0.74566581743615246</c:v>
                </c:pt>
                <c:pt idx="14">
                  <c:v>0.9992163009404389</c:v>
                </c:pt>
                <c:pt idx="15">
                  <c:v>2.5318628502767884</c:v>
                </c:pt>
                <c:pt idx="16">
                  <c:v>0.42360914995763904</c:v>
                </c:pt>
                <c:pt idx="17">
                  <c:v>0.58998104909357452</c:v>
                </c:pt>
                <c:pt idx="18">
                  <c:v>0.56918913875151622</c:v>
                </c:pt>
                <c:pt idx="19">
                  <c:v>0.10263564976585585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0558208"/>
        <c:axId val="111761280"/>
        <c:axId val="0"/>
      </c:bar3DChart>
      <c:catAx>
        <c:axId val="110558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1761280"/>
        <c:crosses val="autoZero"/>
        <c:auto val="1"/>
        <c:lblAlgn val="ctr"/>
        <c:lblOffset val="100"/>
        <c:noMultiLvlLbl val="0"/>
      </c:catAx>
      <c:valAx>
        <c:axId val="111761280"/>
        <c:scaling>
          <c:orientation val="minMax"/>
        </c:scaling>
        <c:delete val="0"/>
        <c:axPos val="l"/>
        <c:majorGridlines/>
        <c:numFmt formatCode="0.0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05582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1789184"/>
        <c:axId val="111790720"/>
        <c:axId val="0"/>
      </c:bar3DChart>
      <c:catAx>
        <c:axId val="1117891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1790720"/>
        <c:crosses val="autoZero"/>
        <c:auto val="1"/>
        <c:lblAlgn val="ctr"/>
        <c:lblOffset val="100"/>
        <c:noMultiLvlLbl val="0"/>
      </c:catAx>
      <c:valAx>
        <c:axId val="111790720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17891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Лист4!$B$7:$B$26</c:f>
              <c:strCache>
                <c:ptCount val="20"/>
                <c:pt idx="0">
                  <c:v>Воловский район</c:v>
                </c:pt>
                <c:pt idx="1">
                  <c:v>Грязинский район</c:v>
                </c:pt>
                <c:pt idx="2">
                  <c:v>Данковский район</c:v>
                </c:pt>
                <c:pt idx="3">
                  <c:v>Добринский район</c:v>
                </c:pt>
                <c:pt idx="4">
                  <c:v>Добровский район</c:v>
                </c:pt>
                <c:pt idx="5">
                  <c:v>Долгоруковский район</c:v>
                </c:pt>
                <c:pt idx="6">
                  <c:v>Елецкий район</c:v>
                </c:pt>
                <c:pt idx="7">
                  <c:v>Задонский район</c:v>
                </c:pt>
                <c:pt idx="8">
                  <c:v>Измалковский район</c:v>
                </c:pt>
                <c:pt idx="9">
                  <c:v>Краснинский район</c:v>
                </c:pt>
                <c:pt idx="10">
                  <c:v>Лебедянский район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</c:v>
                </c:pt>
                <c:pt idx="14">
                  <c:v>Тербунский район</c:v>
                </c:pt>
                <c:pt idx="15">
                  <c:v>Усманский район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</c:v>
                </c:pt>
                <c:pt idx="19">
                  <c:v>г. Липецк</c:v>
                </c:pt>
              </c:strCache>
            </c:strRef>
          </c:cat>
          <c:val>
            <c:numRef>
              <c:f>Лист4!$E$7:$E$26</c:f>
              <c:numCache>
                <c:formatCode>0.00</c:formatCode>
                <c:ptCount val="20"/>
                <c:pt idx="0">
                  <c:v>0</c:v>
                </c:pt>
                <c:pt idx="1">
                  <c:v>0.12713010549093859</c:v>
                </c:pt>
                <c:pt idx="2">
                  <c:v>0.12627591286962012</c:v>
                </c:pt>
                <c:pt idx="3">
                  <c:v>0.14155192381932827</c:v>
                </c:pt>
                <c:pt idx="4">
                  <c:v>0.19866353621094454</c:v>
                </c:pt>
                <c:pt idx="5">
                  <c:v>6.4234326824254881E-2</c:v>
                </c:pt>
                <c:pt idx="6">
                  <c:v>6.6966777037836239E-2</c:v>
                </c:pt>
                <c:pt idx="7">
                  <c:v>0</c:v>
                </c:pt>
                <c:pt idx="8">
                  <c:v>0.38751643484879938</c:v>
                </c:pt>
                <c:pt idx="9">
                  <c:v>1.7614937466971993E-2</c:v>
                </c:pt>
                <c:pt idx="10">
                  <c:v>0</c:v>
                </c:pt>
                <c:pt idx="11">
                  <c:v>1.3093289689034371E-2</c:v>
                </c:pt>
                <c:pt idx="12">
                  <c:v>0.21910693635755008</c:v>
                </c:pt>
                <c:pt idx="13">
                  <c:v>0.18641645435903811</c:v>
                </c:pt>
                <c:pt idx="14">
                  <c:v>0.1959247648902821</c:v>
                </c:pt>
                <c:pt idx="15">
                  <c:v>0.24674934557782258</c:v>
                </c:pt>
                <c:pt idx="16">
                  <c:v>8.4721829991527817E-2</c:v>
                </c:pt>
                <c:pt idx="17">
                  <c:v>0.13587442342761111</c:v>
                </c:pt>
                <c:pt idx="18">
                  <c:v>0.16070003006645725</c:v>
                </c:pt>
                <c:pt idx="19">
                  <c:v>3.1823373952041538E-2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821184"/>
        <c:axId val="7844224"/>
        <c:axId val="0"/>
      </c:bar3DChart>
      <c:catAx>
        <c:axId val="78211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844224"/>
        <c:crosses val="autoZero"/>
        <c:auto val="1"/>
        <c:lblAlgn val="ctr"/>
        <c:lblOffset val="100"/>
        <c:noMultiLvlLbl val="0"/>
      </c:catAx>
      <c:valAx>
        <c:axId val="7844224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78211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backWall>
    <c:plotArea>
      <c:layout>
        <c:manualLayout>
          <c:layoutTarget val="inner"/>
          <c:xMode val="edge"/>
          <c:yMode val="edge"/>
          <c:x val="9.5592483722969565E-2"/>
          <c:y val="3.8645126964252749E-2"/>
          <c:w val="0.87804578762914753"/>
          <c:h val="0.60629679170449147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Лист5!$B$7:$B$26</c:f>
              <c:strCache>
                <c:ptCount val="20"/>
                <c:pt idx="0">
                  <c:v>Воловский район</c:v>
                </c:pt>
                <c:pt idx="1">
                  <c:v>Грязинский район</c:v>
                </c:pt>
                <c:pt idx="2">
                  <c:v>Данковский район</c:v>
                </c:pt>
                <c:pt idx="3">
                  <c:v>Добринский район</c:v>
                </c:pt>
                <c:pt idx="4">
                  <c:v>Добровский район</c:v>
                </c:pt>
                <c:pt idx="5">
                  <c:v>Долгоруковский район</c:v>
                </c:pt>
                <c:pt idx="6">
                  <c:v>Елецкий район</c:v>
                </c:pt>
                <c:pt idx="7">
                  <c:v>Задонский район</c:v>
                </c:pt>
                <c:pt idx="8">
                  <c:v>Измалковский район</c:v>
                </c:pt>
                <c:pt idx="9">
                  <c:v>Краснинский район</c:v>
                </c:pt>
                <c:pt idx="10">
                  <c:v>Лебедянский район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</c:v>
                </c:pt>
                <c:pt idx="14">
                  <c:v>Тербунский район</c:v>
                </c:pt>
                <c:pt idx="15">
                  <c:v>Усманский район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</c:v>
                </c:pt>
                <c:pt idx="19">
                  <c:v>г. Липецк</c:v>
                </c:pt>
              </c:strCache>
            </c:strRef>
          </c:cat>
          <c:val>
            <c:numRef>
              <c:f>Лист5!$E$7:$E$26</c:f>
              <c:numCache>
                <c:formatCode>0.00</c:formatCode>
                <c:ptCount val="20"/>
                <c:pt idx="0">
                  <c:v>0</c:v>
                </c:pt>
                <c:pt idx="1">
                  <c:v>13.146853146853147</c:v>
                </c:pt>
                <c:pt idx="2">
                  <c:v>34.615384615384613</c:v>
                </c:pt>
                <c:pt idx="3">
                  <c:v>55.000000000000007</c:v>
                </c:pt>
                <c:pt idx="4">
                  <c:v>30.76923076923077</c:v>
                </c:pt>
                <c:pt idx="5">
                  <c:v>3.0487804878048781</c:v>
                </c:pt>
                <c:pt idx="6">
                  <c:v>69.230769230769226</c:v>
                </c:pt>
                <c:pt idx="7">
                  <c:v>0</c:v>
                </c:pt>
                <c:pt idx="8">
                  <c:v>19.310344827586206</c:v>
                </c:pt>
                <c:pt idx="9">
                  <c:v>0.3780718336483932</c:v>
                </c:pt>
                <c:pt idx="10">
                  <c:v>0</c:v>
                </c:pt>
                <c:pt idx="11">
                  <c:v>5.7142857142857144</c:v>
                </c:pt>
                <c:pt idx="12">
                  <c:v>24.657534246575342</c:v>
                </c:pt>
                <c:pt idx="13">
                  <c:v>25</c:v>
                </c:pt>
                <c:pt idx="14">
                  <c:v>19.607843137254903</c:v>
                </c:pt>
                <c:pt idx="15">
                  <c:v>9.7457627118644066</c:v>
                </c:pt>
                <c:pt idx="16">
                  <c:v>20</c:v>
                </c:pt>
                <c:pt idx="17">
                  <c:v>23.030303030303031</c:v>
                </c:pt>
                <c:pt idx="18">
                  <c:v>28.233151183970858</c:v>
                </c:pt>
                <c:pt idx="19">
                  <c:v>31.006160164271044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034560"/>
        <c:axId val="34365440"/>
        <c:axId val="0"/>
      </c:bar3DChart>
      <c:catAx>
        <c:axId val="80345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4365440"/>
        <c:crosses val="autoZero"/>
        <c:auto val="1"/>
        <c:lblAlgn val="ctr"/>
        <c:lblOffset val="100"/>
        <c:noMultiLvlLbl val="0"/>
      </c:catAx>
      <c:valAx>
        <c:axId val="34365440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80345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4212224"/>
        <c:axId val="114222208"/>
        <c:axId val="0"/>
      </c:bar3DChart>
      <c:catAx>
        <c:axId val="1142122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4222208"/>
        <c:crosses val="autoZero"/>
        <c:auto val="1"/>
        <c:lblAlgn val="ctr"/>
        <c:lblOffset val="100"/>
        <c:noMultiLvlLbl val="0"/>
      </c:catAx>
      <c:valAx>
        <c:axId val="114222208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142122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4232704"/>
        <c:axId val="114291840"/>
        <c:axId val="0"/>
      </c:bar3DChart>
      <c:catAx>
        <c:axId val="1142327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4291840"/>
        <c:crosses val="autoZero"/>
        <c:auto val="1"/>
        <c:lblAlgn val="ctr"/>
        <c:lblOffset val="100"/>
        <c:noMultiLvlLbl val="0"/>
      </c:catAx>
      <c:valAx>
        <c:axId val="114291840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142327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8488C4">
                <a:alpha val="65000"/>
              </a:srgbClr>
            </a:gs>
            <a:gs pos="22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8488C4">
                <a:alpha val="65000"/>
              </a:srgbClr>
            </a:gs>
            <a:gs pos="22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Лист6!$B$7:$B$26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Лист6!$D$7:$D$26</c:f>
              <c:numCache>
                <c:formatCode>General</c:formatCode>
                <c:ptCount val="20"/>
                <c:pt idx="0">
                  <c:v>1</c:v>
                </c:pt>
                <c:pt idx="1">
                  <c:v>3</c:v>
                </c:pt>
                <c:pt idx="2">
                  <c:v>3</c:v>
                </c:pt>
                <c:pt idx="3">
                  <c:v>1</c:v>
                </c:pt>
                <c:pt idx="4">
                  <c:v>1.5</c:v>
                </c:pt>
                <c:pt idx="5">
                  <c:v>3</c:v>
                </c:pt>
                <c:pt idx="6">
                  <c:v>2</c:v>
                </c:pt>
                <c:pt idx="7">
                  <c:v>1</c:v>
                </c:pt>
                <c:pt idx="8">
                  <c:v>4</c:v>
                </c:pt>
                <c:pt idx="9">
                  <c:v>1</c:v>
                </c:pt>
                <c:pt idx="10">
                  <c:v>1</c:v>
                </c:pt>
                <c:pt idx="11">
                  <c:v>3</c:v>
                </c:pt>
                <c:pt idx="12">
                  <c:v>2</c:v>
                </c:pt>
                <c:pt idx="13">
                  <c:v>0.5</c:v>
                </c:pt>
                <c:pt idx="14">
                  <c:v>1</c:v>
                </c:pt>
                <c:pt idx="15">
                  <c:v>2</c:v>
                </c:pt>
                <c:pt idx="16">
                  <c:v>1</c:v>
                </c:pt>
                <c:pt idx="17">
                  <c:v>1</c:v>
                </c:pt>
                <c:pt idx="18">
                  <c:v>5</c:v>
                </c:pt>
                <c:pt idx="19">
                  <c:v>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4322816"/>
        <c:axId val="115672192"/>
        <c:axId val="0"/>
      </c:bar3DChart>
      <c:catAx>
        <c:axId val="1143228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5672192"/>
        <c:crosses val="autoZero"/>
        <c:auto val="1"/>
        <c:lblAlgn val="ctr"/>
        <c:lblOffset val="100"/>
        <c:noMultiLvlLbl val="0"/>
      </c:catAx>
      <c:valAx>
        <c:axId val="1156721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43228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735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828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252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7519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8161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8787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3884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177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069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09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339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175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087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891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786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850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744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4E238D3-663E-4851-A6F7-2DC5E7A3257E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197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84" r:id="rId2"/>
    <p:sldLayoutId id="2147483985" r:id="rId3"/>
    <p:sldLayoutId id="2147483986" r:id="rId4"/>
    <p:sldLayoutId id="2147483987" r:id="rId5"/>
    <p:sldLayoutId id="2147483988" r:id="rId6"/>
    <p:sldLayoutId id="2147483989" r:id="rId7"/>
    <p:sldLayoutId id="2147483990" r:id="rId8"/>
    <p:sldLayoutId id="2147483991" r:id="rId9"/>
    <p:sldLayoutId id="2147483992" r:id="rId10"/>
    <p:sldLayoutId id="2147483993" r:id="rId11"/>
    <p:sldLayoutId id="2147483994" r:id="rId12"/>
    <p:sldLayoutId id="2147483995" r:id="rId13"/>
    <p:sldLayoutId id="2147483996" r:id="rId14"/>
    <p:sldLayoutId id="2147483997" r:id="rId15"/>
    <p:sldLayoutId id="2147483998" r:id="rId16"/>
    <p:sldLayoutId id="214748399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Диаграмма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205452"/>
              </p:ext>
            </p:extLst>
          </p:nvPr>
        </p:nvGraphicFramePr>
        <p:xfrm>
          <a:off x="1231900" y="1033469"/>
          <a:ext cx="10960101" cy="5667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231900" y="261263"/>
            <a:ext cx="85471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Критерий № 1. Доля населения, зарегистрированного в электронной базе данных, от общей численности населения в возрасте от 6 лет, проживающего на территории муниципального района/городского округа Липецкой области.</a:t>
            </a:r>
            <a:endParaRPr lang="ru-RU" sz="2000" dirty="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563100" y="458562"/>
            <a:ext cx="2628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C00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Среднее значение по области 12,65</a:t>
            </a:r>
            <a:endParaRPr lang="ru-RU" sz="2000" b="1" dirty="0">
              <a:ln/>
              <a:solidFill>
                <a:srgbClr val="C0000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4223884" y="5040812"/>
            <a:ext cx="412124" cy="36570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3773622" y="502776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4" name="TextBox 1"/>
          <p:cNvSpPr txBox="1"/>
          <p:nvPr/>
        </p:nvSpPr>
        <p:spPr>
          <a:xfrm>
            <a:off x="8562297" y="4996610"/>
            <a:ext cx="412124" cy="40417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5" name="TextBox 1"/>
          <p:cNvSpPr txBox="1"/>
          <p:nvPr/>
        </p:nvSpPr>
        <p:spPr>
          <a:xfrm>
            <a:off x="10434248" y="498205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3332502" y="5030153"/>
            <a:ext cx="412124" cy="40534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7" name="TextBox 1"/>
          <p:cNvSpPr txBox="1"/>
          <p:nvPr/>
        </p:nvSpPr>
        <p:spPr>
          <a:xfrm>
            <a:off x="6199763" y="5001599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8" name="TextBox 1"/>
          <p:cNvSpPr txBox="1"/>
          <p:nvPr/>
        </p:nvSpPr>
        <p:spPr>
          <a:xfrm>
            <a:off x="2776206" y="501093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9972408" y="4983413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10864200" y="501470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2364082" y="5011745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22" name="TextBox 1"/>
          <p:cNvSpPr txBox="1"/>
          <p:nvPr/>
        </p:nvSpPr>
        <p:spPr>
          <a:xfrm>
            <a:off x="8088778" y="500181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3" name="TextBox 1"/>
          <p:cNvSpPr txBox="1"/>
          <p:nvPr/>
        </p:nvSpPr>
        <p:spPr>
          <a:xfrm>
            <a:off x="8960660" y="5036660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1"/>
          <p:cNvSpPr txBox="1"/>
          <p:nvPr/>
        </p:nvSpPr>
        <p:spPr>
          <a:xfrm>
            <a:off x="9508737" y="5027765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1"/>
          <p:cNvSpPr txBox="1"/>
          <p:nvPr/>
        </p:nvSpPr>
        <p:spPr>
          <a:xfrm>
            <a:off x="7126712" y="500181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26" name="TextBox 1"/>
          <p:cNvSpPr txBox="1"/>
          <p:nvPr/>
        </p:nvSpPr>
        <p:spPr>
          <a:xfrm>
            <a:off x="6611887" y="5025643"/>
            <a:ext cx="412124" cy="36991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1"/>
          <p:cNvSpPr txBox="1"/>
          <p:nvPr/>
        </p:nvSpPr>
        <p:spPr>
          <a:xfrm>
            <a:off x="5169004" y="5052229"/>
            <a:ext cx="412124" cy="36619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1"/>
          <p:cNvSpPr txBox="1"/>
          <p:nvPr/>
        </p:nvSpPr>
        <p:spPr>
          <a:xfrm>
            <a:off x="11356695" y="500181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2251933" y="3486014"/>
            <a:ext cx="9597689" cy="13757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TextBox 14"/>
          <p:cNvSpPr txBox="1"/>
          <p:nvPr/>
        </p:nvSpPr>
        <p:spPr>
          <a:xfrm>
            <a:off x="11203570" y="3160294"/>
            <a:ext cx="901700" cy="323850"/>
          </a:xfrm>
          <a:prstGeom prst="rect">
            <a:avLst/>
          </a:prstGeom>
          <a:noFill/>
          <a:ln w="9525" cmpd="sng">
            <a:noFill/>
          </a:ln>
          <a:effectLst/>
        </p:spPr>
        <p:txBody>
          <a:bodyPr wrap="square" rtlCol="0" anchor="t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kern="0" noProof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12,65</a:t>
            </a:r>
            <a:endParaRPr kumimoji="0" lang="ru-RU" sz="16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1" name="TextBox 1"/>
          <p:cNvSpPr txBox="1"/>
          <p:nvPr/>
        </p:nvSpPr>
        <p:spPr>
          <a:xfrm>
            <a:off x="3701113" y="8217072"/>
            <a:ext cx="412124" cy="40064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692917" y="5040812"/>
            <a:ext cx="3385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99958" y="5040812"/>
            <a:ext cx="3385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616252" y="5021575"/>
            <a:ext cx="3385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85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Диаграмма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6851529"/>
              </p:ext>
            </p:extLst>
          </p:nvPr>
        </p:nvGraphicFramePr>
        <p:xfrm>
          <a:off x="1427967" y="1640910"/>
          <a:ext cx="10711710" cy="5311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47817" y="268607"/>
            <a:ext cx="85471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Критерий № 2. </a:t>
            </a:r>
            <a:r>
              <a:rPr lang="ru-RU" sz="2000" dirty="0">
                <a:latin typeface="Garamond" panose="02020404030301010803" pitchFamily="18" charset="0"/>
                <a:cs typeface="Times New Roman" panose="02020603050405020304" pitchFamily="18" charset="0"/>
              </a:rPr>
              <a:t>Доля населения, принявшего участие в выполнении нормативов испытаний (тестов) комплекса ГТО, от общей численности населения, проживающего на территории муниципального района/городского округа Липецкой области, зарегистрированного в электронной базе данных.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664700" y="494724"/>
            <a:ext cx="2628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Garamond" panose="02020404030301010803" pitchFamily="18" charset="0"/>
                <a:cs typeface="Times New Roman" panose="02020603050405020304" pitchFamily="18" charset="0"/>
              </a:rPr>
              <a:t>Среднее значение по области </a:t>
            </a:r>
            <a:r>
              <a:rPr lang="ru-RU" sz="2000" b="1" dirty="0" smtClean="0">
                <a:ln/>
                <a:solidFill>
                  <a:srgbClr val="C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4,34</a:t>
            </a:r>
            <a:endParaRPr lang="ru-RU" sz="2000" b="1" dirty="0">
              <a:ln/>
              <a:solidFill>
                <a:srgbClr val="C00000"/>
              </a:solidFill>
              <a:effectLst/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8135788" y="524098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2614673" y="526723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10875107" y="5255003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3" name="TextBox 1"/>
          <p:cNvSpPr txBox="1"/>
          <p:nvPr/>
        </p:nvSpPr>
        <p:spPr>
          <a:xfrm>
            <a:off x="9095746" y="5255677"/>
            <a:ext cx="412124" cy="40035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4" name="TextBox 1"/>
          <p:cNvSpPr txBox="1"/>
          <p:nvPr/>
        </p:nvSpPr>
        <p:spPr>
          <a:xfrm>
            <a:off x="4448574" y="524577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4928475" y="5264232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6" name="TextBox 1"/>
          <p:cNvSpPr txBox="1"/>
          <p:nvPr/>
        </p:nvSpPr>
        <p:spPr>
          <a:xfrm>
            <a:off x="5340599" y="527278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3951043" y="5278344"/>
            <a:ext cx="412124" cy="38068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10357581" y="523888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9945457" y="525500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11310655" y="525995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8547912" y="5255002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9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3492626" y="525995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1"/>
          <p:cNvSpPr txBox="1"/>
          <p:nvPr/>
        </p:nvSpPr>
        <p:spPr>
          <a:xfrm>
            <a:off x="7175512" y="526723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1"/>
          <p:cNvSpPr txBox="1"/>
          <p:nvPr/>
        </p:nvSpPr>
        <p:spPr>
          <a:xfrm>
            <a:off x="9507870" y="5264232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1"/>
          <p:cNvSpPr txBox="1"/>
          <p:nvPr/>
        </p:nvSpPr>
        <p:spPr>
          <a:xfrm>
            <a:off x="6247888" y="5264232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1"/>
          <p:cNvSpPr txBox="1"/>
          <p:nvPr/>
        </p:nvSpPr>
        <p:spPr>
          <a:xfrm>
            <a:off x="6660012" y="5258957"/>
            <a:ext cx="557966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1"/>
          <p:cNvSpPr txBox="1"/>
          <p:nvPr/>
        </p:nvSpPr>
        <p:spPr>
          <a:xfrm>
            <a:off x="3080502" y="5264232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8" name="TextBox 1"/>
          <p:cNvSpPr txBox="1"/>
          <p:nvPr/>
        </p:nvSpPr>
        <p:spPr>
          <a:xfrm>
            <a:off x="7646646" y="524577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529166" y="4720032"/>
            <a:ext cx="9267108" cy="6273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" name="TextBox 11"/>
          <p:cNvSpPr txBox="1"/>
          <p:nvPr/>
        </p:nvSpPr>
        <p:spPr>
          <a:xfrm>
            <a:off x="11172060" y="4381292"/>
            <a:ext cx="711200" cy="32385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4,34</a:t>
            </a:r>
            <a:endPara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1"/>
          <p:cNvSpPr txBox="1"/>
          <p:nvPr/>
        </p:nvSpPr>
        <p:spPr>
          <a:xfrm>
            <a:off x="5835764" y="5278344"/>
            <a:ext cx="412124" cy="38068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36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Диаграмма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7787110"/>
              </p:ext>
            </p:extLst>
          </p:nvPr>
        </p:nvGraphicFramePr>
        <p:xfrm>
          <a:off x="1244509" y="1352810"/>
          <a:ext cx="10881099" cy="5235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44509" y="226536"/>
            <a:ext cx="85471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Критерий № 3. Доля населения, принявшего участие в выполнении нормативов испытаний (тестов) комплекса ГТО, от общей  численности населения в возрасте от 6 лет, проживающего на территории муниципального района/городского округа Липецкой области.</a:t>
            </a:r>
            <a:endParaRPr lang="ru-RU" sz="2000" dirty="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20249" y="494724"/>
            <a:ext cx="2628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Garamond" panose="02020404030301010803" pitchFamily="18" charset="0"/>
                <a:cs typeface="Times New Roman" panose="02020603050405020304" pitchFamily="18" charset="0"/>
              </a:rPr>
              <a:t>Среднее значение по области </a:t>
            </a:r>
            <a:r>
              <a:rPr lang="ru-RU" sz="2000" b="1" dirty="0" smtClean="0">
                <a:ln/>
                <a:solidFill>
                  <a:srgbClr val="C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0,55</a:t>
            </a:r>
            <a:endParaRPr lang="ru-RU" sz="2000" b="1" dirty="0">
              <a:ln/>
              <a:solidFill>
                <a:srgbClr val="C00000"/>
              </a:solidFill>
              <a:effectLst/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8611978"/>
              </p:ext>
            </p:extLst>
          </p:nvPr>
        </p:nvGraphicFramePr>
        <p:xfrm>
          <a:off x="13649917" y="1395579"/>
          <a:ext cx="45719" cy="154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2214404" y="4581857"/>
            <a:ext cx="949986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" name="TextBox 11"/>
          <p:cNvSpPr txBox="1"/>
          <p:nvPr/>
        </p:nvSpPr>
        <p:spPr>
          <a:xfrm>
            <a:off x="11248126" y="4102943"/>
            <a:ext cx="635000" cy="47806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0,55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2444701" y="49189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2895637" y="4928596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3368648" y="4944343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3793794" y="494131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4290896" y="4928596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4" name="TextBox 1"/>
          <p:cNvSpPr txBox="1"/>
          <p:nvPr/>
        </p:nvSpPr>
        <p:spPr>
          <a:xfrm>
            <a:off x="4792138" y="4921536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5" name="TextBox 1"/>
          <p:cNvSpPr txBox="1"/>
          <p:nvPr/>
        </p:nvSpPr>
        <p:spPr>
          <a:xfrm>
            <a:off x="5240794" y="49189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5652918" y="494600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6656318" y="49189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8" name="TextBox 1"/>
          <p:cNvSpPr txBox="1"/>
          <p:nvPr/>
        </p:nvSpPr>
        <p:spPr>
          <a:xfrm>
            <a:off x="7083318" y="49189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7566024" y="49189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8103414" y="4918927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21" name="TextBox 1"/>
          <p:cNvSpPr txBox="1"/>
          <p:nvPr/>
        </p:nvSpPr>
        <p:spPr>
          <a:xfrm>
            <a:off x="8466514" y="49189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2" name="TextBox 1"/>
          <p:cNvSpPr txBox="1"/>
          <p:nvPr/>
        </p:nvSpPr>
        <p:spPr>
          <a:xfrm>
            <a:off x="8931807" y="49189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3" name="TextBox 1"/>
          <p:cNvSpPr txBox="1"/>
          <p:nvPr/>
        </p:nvSpPr>
        <p:spPr>
          <a:xfrm>
            <a:off x="9455461" y="49189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4" name="TextBox 1"/>
          <p:cNvSpPr txBox="1"/>
          <p:nvPr/>
        </p:nvSpPr>
        <p:spPr>
          <a:xfrm>
            <a:off x="9933772" y="4902962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1"/>
          <p:cNvSpPr txBox="1"/>
          <p:nvPr/>
        </p:nvSpPr>
        <p:spPr>
          <a:xfrm>
            <a:off x="10405359" y="491186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1"/>
          <p:cNvSpPr txBox="1"/>
          <p:nvPr/>
        </p:nvSpPr>
        <p:spPr>
          <a:xfrm>
            <a:off x="10836002" y="4902963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1"/>
          <p:cNvSpPr txBox="1"/>
          <p:nvPr/>
        </p:nvSpPr>
        <p:spPr>
          <a:xfrm>
            <a:off x="11302148" y="489952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1"/>
          <p:cNvSpPr txBox="1"/>
          <p:nvPr/>
        </p:nvSpPr>
        <p:spPr>
          <a:xfrm>
            <a:off x="5264240" y="7298778"/>
            <a:ext cx="356917" cy="4004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41231" y="4938264"/>
            <a:ext cx="2616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04982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Диаграмма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9967864"/>
              </p:ext>
            </p:extLst>
          </p:nvPr>
        </p:nvGraphicFramePr>
        <p:xfrm>
          <a:off x="1231251" y="1340396"/>
          <a:ext cx="10718579" cy="5327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82699" y="226536"/>
            <a:ext cx="85471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Критерий № 4. Доля населения,  выполнившего нормативы испытаний (тестов) комплекса ГТО на знаки отличия,  от   общей численности населения в возрасте от 6 лет, проживающего на территории муниципального района/городского округа Липецкой области.</a:t>
            </a:r>
            <a:endParaRPr lang="ru-RU" sz="2000" dirty="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64700" y="494724"/>
            <a:ext cx="2628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Garamond" panose="02020404030301010803" pitchFamily="18" charset="0"/>
                <a:cs typeface="Times New Roman" panose="02020603050405020304" pitchFamily="18" charset="0"/>
              </a:rPr>
              <a:t>Среднее значение по области </a:t>
            </a:r>
            <a:r>
              <a:rPr lang="ru-RU" sz="2000" b="1" dirty="0" smtClean="0">
                <a:ln/>
                <a:solidFill>
                  <a:srgbClr val="C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0,09</a:t>
            </a:r>
            <a:endParaRPr lang="ru-RU" sz="2000" b="1" dirty="0">
              <a:ln/>
              <a:solidFill>
                <a:srgbClr val="C00000"/>
              </a:solidFill>
              <a:effectLst/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11"/>
          <p:cNvSpPr txBox="1"/>
          <p:nvPr/>
        </p:nvSpPr>
        <p:spPr>
          <a:xfrm>
            <a:off x="11005495" y="3886206"/>
            <a:ext cx="609600" cy="32385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0,09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230108" y="4246065"/>
            <a:ext cx="9384987" cy="1746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" name="TextBox 1"/>
          <p:cNvSpPr txBox="1"/>
          <p:nvPr/>
        </p:nvSpPr>
        <p:spPr>
          <a:xfrm>
            <a:off x="2253221" y="4985237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2753815" y="498523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3218867" y="4985225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3763029" y="4972627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4245628" y="4997483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4632877" y="4997483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5144125" y="4997483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5609907" y="4985235"/>
            <a:ext cx="412124" cy="39180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6882326" y="4985235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8307320" y="498524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9252576" y="4972627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0" name="TextBox 1"/>
          <p:cNvSpPr txBox="1"/>
          <p:nvPr/>
        </p:nvSpPr>
        <p:spPr>
          <a:xfrm>
            <a:off x="9742778" y="4959689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10154902" y="498525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9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10616484" y="4972627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1"/>
          <p:cNvSpPr txBox="1"/>
          <p:nvPr/>
        </p:nvSpPr>
        <p:spPr>
          <a:xfrm>
            <a:off x="11028608" y="498525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1"/>
          <p:cNvSpPr txBox="1"/>
          <p:nvPr/>
        </p:nvSpPr>
        <p:spPr>
          <a:xfrm>
            <a:off x="7895196" y="4972627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1"/>
          <p:cNvSpPr txBox="1"/>
          <p:nvPr/>
        </p:nvSpPr>
        <p:spPr>
          <a:xfrm>
            <a:off x="6055217" y="4997473"/>
            <a:ext cx="412124" cy="39180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1"/>
          <p:cNvSpPr txBox="1"/>
          <p:nvPr/>
        </p:nvSpPr>
        <p:spPr>
          <a:xfrm>
            <a:off x="6467341" y="4985251"/>
            <a:ext cx="412124" cy="39180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1"/>
          <p:cNvSpPr txBox="1"/>
          <p:nvPr/>
        </p:nvSpPr>
        <p:spPr>
          <a:xfrm>
            <a:off x="7328168" y="4985215"/>
            <a:ext cx="412124" cy="39180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1"/>
          <p:cNvSpPr txBox="1"/>
          <p:nvPr/>
        </p:nvSpPr>
        <p:spPr>
          <a:xfrm>
            <a:off x="8777413" y="4972509"/>
            <a:ext cx="412124" cy="39180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6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Диаграмма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1453873"/>
              </p:ext>
            </p:extLst>
          </p:nvPr>
        </p:nvGraphicFramePr>
        <p:xfrm>
          <a:off x="834488" y="1302707"/>
          <a:ext cx="11353427" cy="5805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19516" y="196810"/>
            <a:ext cx="85471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Критерий № 5. Доля населения, выполнившего нормативы испытаний (тестов) комплекса ГТО  на знаки отличия, от общей численности населения, принявшего участие в выполнении нормативов испытаний (тестов)  комплекса ГТО.</a:t>
            </a:r>
            <a:endParaRPr lang="ru-RU" sz="2000" dirty="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64700" y="380424"/>
            <a:ext cx="2628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Garamond" panose="02020404030301010803" pitchFamily="18" charset="0"/>
                <a:cs typeface="Times New Roman" panose="02020603050405020304" pitchFamily="18" charset="0"/>
              </a:rPr>
              <a:t>Среднее значение по области </a:t>
            </a:r>
            <a:r>
              <a:rPr lang="ru-RU" sz="2000" b="1" dirty="0" smtClean="0">
                <a:ln/>
                <a:solidFill>
                  <a:srgbClr val="C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16,34</a:t>
            </a:r>
            <a:endParaRPr lang="ru-RU" sz="2000" b="1" dirty="0">
              <a:ln/>
              <a:solidFill>
                <a:srgbClr val="C00000"/>
              </a:solidFill>
              <a:effectLst/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1021155"/>
              </p:ext>
            </p:extLst>
          </p:nvPr>
        </p:nvGraphicFramePr>
        <p:xfrm>
          <a:off x="2345116" y="6678406"/>
          <a:ext cx="8806646" cy="4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11"/>
          <p:cNvSpPr txBox="1"/>
          <p:nvPr/>
        </p:nvSpPr>
        <p:spPr>
          <a:xfrm>
            <a:off x="11084122" y="3890462"/>
            <a:ext cx="723900" cy="32385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,34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2113393" y="4214312"/>
            <a:ext cx="9546985" cy="6242"/>
          </a:xfrm>
          <a:prstGeom prst="line">
            <a:avLst/>
          </a:prstGeom>
          <a:noFill/>
          <a:ln w="25400" cap="flat" cmpd="sng" algn="ctr">
            <a:solidFill>
              <a:srgbClr val="C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8" name="TextBox 1"/>
          <p:cNvSpPr txBox="1"/>
          <p:nvPr/>
        </p:nvSpPr>
        <p:spPr>
          <a:xfrm>
            <a:off x="2139054" y="495805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2618731" y="495805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3131997" y="495805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3645668" y="4958060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4117188" y="4958060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4561727" y="495924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5044557" y="49555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5493066" y="4955527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6935871" y="4955529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8350075" y="4946437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9269886" y="4955529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9748111" y="49605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10208356" y="4955529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10671998" y="4958060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1"/>
          <p:cNvSpPr txBox="1"/>
          <p:nvPr/>
        </p:nvSpPr>
        <p:spPr>
          <a:xfrm>
            <a:off x="11101588" y="4955529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4" name="Диаграмма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599095"/>
              </p:ext>
            </p:extLst>
          </p:nvPr>
        </p:nvGraphicFramePr>
        <p:xfrm>
          <a:off x="11513712" y="-962602"/>
          <a:ext cx="45719" cy="215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7" name="TextBox 1"/>
          <p:cNvSpPr txBox="1"/>
          <p:nvPr/>
        </p:nvSpPr>
        <p:spPr>
          <a:xfrm>
            <a:off x="7830825" y="4955529"/>
            <a:ext cx="412124" cy="39560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1"/>
          <p:cNvSpPr txBox="1"/>
          <p:nvPr/>
        </p:nvSpPr>
        <p:spPr>
          <a:xfrm>
            <a:off x="5941439" y="4949722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1"/>
          <p:cNvSpPr txBox="1"/>
          <p:nvPr/>
        </p:nvSpPr>
        <p:spPr>
          <a:xfrm>
            <a:off x="6401684" y="494972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1"/>
          <p:cNvSpPr txBox="1"/>
          <p:nvPr/>
        </p:nvSpPr>
        <p:spPr>
          <a:xfrm>
            <a:off x="7382487" y="4949720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1"/>
          <p:cNvSpPr txBox="1"/>
          <p:nvPr/>
        </p:nvSpPr>
        <p:spPr>
          <a:xfrm>
            <a:off x="8769781" y="4949719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83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Диаграмма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4543499"/>
              </p:ext>
            </p:extLst>
          </p:nvPr>
        </p:nvGraphicFramePr>
        <p:xfrm>
          <a:off x="1189001" y="1459041"/>
          <a:ext cx="10810057" cy="5278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82699" y="226536"/>
            <a:ext cx="85471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Критерий № 6. Количество ставок штатного расписания центров тестирования (или структурных подразделений организаций), наделенных правом по оценке выполнения нормативов испытаний (тестов) комплекса ГТО для оказания государственной услуги населению.</a:t>
            </a:r>
            <a:endParaRPr lang="ru-RU" sz="2000" dirty="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02897" y="477806"/>
            <a:ext cx="2628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Garamond" panose="02020404030301010803" pitchFamily="18" charset="0"/>
                <a:cs typeface="Times New Roman" panose="02020603050405020304" pitchFamily="18" charset="0"/>
              </a:rPr>
              <a:t>Общее количество ставок – </a:t>
            </a:r>
            <a:r>
              <a:rPr lang="ru-RU" sz="2000" b="1" dirty="0" smtClean="0">
                <a:ln/>
                <a:solidFill>
                  <a:srgbClr val="C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61</a:t>
            </a:r>
            <a:endParaRPr lang="ru-RU" sz="2000" b="1" dirty="0" smtClean="0">
              <a:ln/>
              <a:solidFill>
                <a:srgbClr val="C00000"/>
              </a:solidFill>
              <a:effectLst/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2266835" y="5088828"/>
            <a:ext cx="647521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2732581" y="5091345"/>
            <a:ext cx="608883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3174593" y="5098581"/>
            <a:ext cx="524457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3662331" y="5088827"/>
            <a:ext cx="627488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4126978" y="5088829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4574637" y="5084032"/>
            <a:ext cx="456215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5070429" y="5094611"/>
            <a:ext cx="485820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3" name="TextBox 1"/>
          <p:cNvSpPr txBox="1"/>
          <p:nvPr/>
        </p:nvSpPr>
        <p:spPr>
          <a:xfrm>
            <a:off x="5555018" y="5088827"/>
            <a:ext cx="669702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6110439" y="5058273"/>
            <a:ext cx="47106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5" name="TextBox 1"/>
          <p:cNvSpPr txBox="1"/>
          <p:nvPr/>
        </p:nvSpPr>
        <p:spPr>
          <a:xfrm>
            <a:off x="6468769" y="5088828"/>
            <a:ext cx="708340" cy="4369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6919533" y="5088827"/>
            <a:ext cx="669701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7349081" y="5067504"/>
            <a:ext cx="515154" cy="39178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7918849" y="5050947"/>
            <a:ext cx="502276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9" name="TextBox 1"/>
          <p:cNvSpPr txBox="1"/>
          <p:nvPr/>
        </p:nvSpPr>
        <p:spPr>
          <a:xfrm>
            <a:off x="8269433" y="5067504"/>
            <a:ext cx="377544" cy="42287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8748534" y="5101254"/>
            <a:ext cx="668850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9316344" y="5048705"/>
            <a:ext cx="513455" cy="38478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22" name="TextBox 1"/>
          <p:cNvSpPr txBox="1"/>
          <p:nvPr/>
        </p:nvSpPr>
        <p:spPr>
          <a:xfrm>
            <a:off x="9684719" y="5088178"/>
            <a:ext cx="668852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1"/>
          <p:cNvSpPr txBox="1"/>
          <p:nvPr/>
        </p:nvSpPr>
        <p:spPr>
          <a:xfrm>
            <a:off x="10145726" y="5088178"/>
            <a:ext cx="745901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1"/>
          <p:cNvSpPr txBox="1"/>
          <p:nvPr/>
        </p:nvSpPr>
        <p:spPr>
          <a:xfrm>
            <a:off x="10624593" y="5067497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5" name="TextBox 1"/>
          <p:cNvSpPr txBox="1"/>
          <p:nvPr/>
        </p:nvSpPr>
        <p:spPr>
          <a:xfrm>
            <a:off x="11104016" y="5063358"/>
            <a:ext cx="412124" cy="38162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11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Диаграмма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2258309"/>
              </p:ext>
            </p:extLst>
          </p:nvPr>
        </p:nvGraphicFramePr>
        <p:xfrm>
          <a:off x="1080861" y="1052185"/>
          <a:ext cx="10756235" cy="5574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44599" y="226535"/>
            <a:ext cx="84963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Критерий № 7. Количество опубликованных материалов по вопросам внедрения комплекса ГТО в региональных средствах массовой информации за оцениваемый период.</a:t>
            </a:r>
            <a:endParaRPr lang="ru-RU" sz="2000" dirty="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85933" y="343812"/>
            <a:ext cx="2628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Garamond" panose="02020404030301010803" pitchFamily="18" charset="0"/>
                <a:cs typeface="Times New Roman" panose="02020603050405020304" pitchFamily="18" charset="0"/>
              </a:rPr>
              <a:t>Всего по области </a:t>
            </a:r>
            <a:r>
              <a:rPr lang="ru-RU" sz="2000" b="1" dirty="0" smtClean="0">
                <a:ln/>
                <a:solidFill>
                  <a:srgbClr val="C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376</a:t>
            </a:r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Garamond" panose="02020404030301010803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Garamond" panose="02020404030301010803" pitchFamily="18" charset="0"/>
                <a:cs typeface="Times New Roman" panose="02020603050405020304" pitchFamily="18" charset="0"/>
              </a:rPr>
              <a:t>публикаций в СМИ</a:t>
            </a:r>
            <a:endParaRPr lang="ru-RU" sz="2000" b="1" dirty="0">
              <a:ln/>
              <a:solidFill>
                <a:srgbClr val="C00000"/>
              </a:solidFill>
              <a:effectLst/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2200242" y="4973955"/>
            <a:ext cx="550215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2680594" y="4965117"/>
            <a:ext cx="532686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3000779" y="4961084"/>
            <a:ext cx="604679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3605458" y="4949344"/>
            <a:ext cx="574542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4066770" y="4949343"/>
            <a:ext cx="552542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4485459" y="4966669"/>
            <a:ext cx="487967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4977594" y="4949344"/>
            <a:ext cx="515155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5412113" y="4975517"/>
            <a:ext cx="477385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5971249" y="4962232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6322691" y="4962232"/>
            <a:ext cx="618186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6763553" y="4973004"/>
            <a:ext cx="668271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7267440" y="4969742"/>
            <a:ext cx="52803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7715875" y="495435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8127999" y="4954353"/>
            <a:ext cx="503323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8631322" y="4966086"/>
            <a:ext cx="394235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9138964" y="4949341"/>
            <a:ext cx="520548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9585933" y="4961075"/>
            <a:ext cx="419817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1"/>
          <p:cNvSpPr txBox="1"/>
          <p:nvPr/>
        </p:nvSpPr>
        <p:spPr>
          <a:xfrm>
            <a:off x="10103576" y="4969742"/>
            <a:ext cx="71209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1"/>
          <p:cNvSpPr txBox="1"/>
          <p:nvPr/>
        </p:nvSpPr>
        <p:spPr>
          <a:xfrm>
            <a:off x="10562106" y="4969742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5" name="TextBox 1"/>
          <p:cNvSpPr txBox="1"/>
          <p:nvPr/>
        </p:nvSpPr>
        <p:spPr>
          <a:xfrm>
            <a:off x="10974230" y="4961075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91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79650" y="683735"/>
            <a:ext cx="85471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0"/>
                <a:solidFill>
                  <a:schemeClr val="accent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Итоговый рейтинг за </a:t>
            </a:r>
            <a:r>
              <a:rPr lang="ru-RU" sz="3200" b="1" dirty="0" smtClean="0">
                <a:ln w="0"/>
                <a:solidFill>
                  <a:schemeClr val="accent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1 квартал 2021 г</a:t>
            </a:r>
            <a:r>
              <a:rPr lang="ru-RU" sz="2800" b="1" dirty="0" smtClean="0">
                <a:ln w="0"/>
                <a:solidFill>
                  <a:schemeClr val="accent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ода</a:t>
            </a:r>
            <a:endParaRPr lang="ru-RU" sz="2800" b="1" dirty="0">
              <a:ln w="0"/>
              <a:solidFill>
                <a:schemeClr val="accent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2715613"/>
              </p:ext>
            </p:extLst>
          </p:nvPr>
        </p:nvGraphicFramePr>
        <p:xfrm>
          <a:off x="827621" y="1268510"/>
          <a:ext cx="10800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2408817"/>
              </p:ext>
            </p:extLst>
          </p:nvPr>
        </p:nvGraphicFramePr>
        <p:xfrm>
          <a:off x="501040" y="1088856"/>
          <a:ext cx="11574049" cy="56376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1090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1181</TotalTime>
  <Words>435</Words>
  <Application>Microsoft Office PowerPoint</Application>
  <PresentationFormat>Произвольный</PresentationFormat>
  <Paragraphs>153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Параллакс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Гаршина</cp:lastModifiedBy>
  <cp:revision>122</cp:revision>
  <dcterms:created xsi:type="dcterms:W3CDTF">2019-11-19T10:46:14Z</dcterms:created>
  <dcterms:modified xsi:type="dcterms:W3CDTF">2021-05-27T11:48:55Z</dcterms:modified>
</cp:coreProperties>
</file>