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7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88;&#1072;&#1073;&#1086;&#1090;&#1072;\&#1088;&#1077;&#1081;&#1090;&#1080;&#1085;&#1075;\&#1056;&#1045;&#1049;&#1058;&#1048;&#1053;&#1043;%201%20&#1050;&#104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79000"/>
              </a:srgbClr>
            </a:gs>
            <a:gs pos="45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3164999999999994E-2"/>
          <c:y val="3.1026245210727971E-2"/>
          <c:w val="0.90997694444444444"/>
          <c:h val="0.663431800766283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КВ.xlsx]Лист1'!$B$7:$B$26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КВ.xlsx]Лист1'!$E$7:$E$26</c:f>
              <c:numCache>
                <c:formatCode>0.00</c:formatCode>
                <c:ptCount val="20"/>
                <c:pt idx="0">
                  <c:v>18.69953251168721</c:v>
                </c:pt>
                <c:pt idx="1">
                  <c:v>14.298955862708215</c:v>
                </c:pt>
                <c:pt idx="2">
                  <c:v>21.683983737012198</c:v>
                </c:pt>
                <c:pt idx="3">
                  <c:v>22.702016193046514</c:v>
                </c:pt>
                <c:pt idx="4">
                  <c:v>20.666182610274099</c:v>
                </c:pt>
                <c:pt idx="5">
                  <c:v>13.240043057050594</c:v>
                </c:pt>
                <c:pt idx="6">
                  <c:v>14.043861598873825</c:v>
                </c:pt>
                <c:pt idx="7">
                  <c:v>14.458425857389587</c:v>
                </c:pt>
                <c:pt idx="8">
                  <c:v>17.980211531900377</c:v>
                </c:pt>
                <c:pt idx="9">
                  <c:v>10.190289880846523</c:v>
                </c:pt>
                <c:pt idx="10">
                  <c:v>16.888342461160168</c:v>
                </c:pt>
                <c:pt idx="11">
                  <c:v>12.971957774755522</c:v>
                </c:pt>
                <c:pt idx="12">
                  <c:v>20.170972015234309</c:v>
                </c:pt>
                <c:pt idx="13">
                  <c:v>18.526276877579939</c:v>
                </c:pt>
                <c:pt idx="14">
                  <c:v>17.633072929302731</c:v>
                </c:pt>
                <c:pt idx="15">
                  <c:v>27.128058850022519</c:v>
                </c:pt>
                <c:pt idx="16">
                  <c:v>16.141884787781528</c:v>
                </c:pt>
                <c:pt idx="17">
                  <c:v>15.994585351952123</c:v>
                </c:pt>
                <c:pt idx="18">
                  <c:v>10.024633842157883</c:v>
                </c:pt>
                <c:pt idx="19">
                  <c:v>3.9880281170630951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80406528"/>
        <c:axId val="180409472"/>
        <c:axId val="0"/>
      </c:bar3DChart>
      <c:catAx>
        <c:axId val="18040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0409472"/>
        <c:crosses val="autoZero"/>
        <c:auto val="1"/>
        <c:lblAlgn val="ctr"/>
        <c:lblOffset val="100"/>
        <c:noMultiLvlLbl val="0"/>
      </c:catAx>
      <c:valAx>
        <c:axId val="18040947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8040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34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4589179440805953E-2"/>
          <c:y val="1.8623255718938022E-2"/>
          <c:w val="0.91148469990854819"/>
          <c:h val="0.6676829758470992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КВ.xlsx]Лист2'!$B$7:$B$26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КВ.xlsx]Лист2'!$E$7:$E$26</c:f>
              <c:numCache>
                <c:formatCode>0.00</c:formatCode>
                <c:ptCount val="20"/>
                <c:pt idx="0">
                  <c:v>6.3636363636363633</c:v>
                </c:pt>
                <c:pt idx="1">
                  <c:v>6.2631077216396571</c:v>
                </c:pt>
                <c:pt idx="2">
                  <c:v>3.3493589743589745</c:v>
                </c:pt>
                <c:pt idx="3">
                  <c:v>0.32167832167832167</c:v>
                </c:pt>
                <c:pt idx="4">
                  <c:v>5.6214317083882301</c:v>
                </c:pt>
                <c:pt idx="5">
                  <c:v>16.116690578670493</c:v>
                </c:pt>
                <c:pt idx="6">
                  <c:v>4.8536006330783437</c:v>
                </c:pt>
                <c:pt idx="7">
                  <c:v>4.2662116040955635E-2</c:v>
                </c:pt>
                <c:pt idx="8">
                  <c:v>0</c:v>
                </c:pt>
                <c:pt idx="9">
                  <c:v>14.31064572425829</c:v>
                </c:pt>
                <c:pt idx="10">
                  <c:v>0.81072137657180676</c:v>
                </c:pt>
                <c:pt idx="11">
                  <c:v>3.8941587618572147</c:v>
                </c:pt>
                <c:pt idx="12">
                  <c:v>2.0010261672652643</c:v>
                </c:pt>
                <c:pt idx="13">
                  <c:v>3.0262720319255072</c:v>
                </c:pt>
                <c:pt idx="14">
                  <c:v>0.68794716565767744</c:v>
                </c:pt>
                <c:pt idx="15">
                  <c:v>7.470946319867183</c:v>
                </c:pt>
                <c:pt idx="16">
                  <c:v>1.234144669180665</c:v>
                </c:pt>
                <c:pt idx="17">
                  <c:v>9.0423162583518923</c:v>
                </c:pt>
                <c:pt idx="18">
                  <c:v>4.3080403043388849</c:v>
                </c:pt>
                <c:pt idx="19">
                  <c:v>3.8951429628455161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5975936"/>
        <c:axId val="207172736"/>
        <c:axId val="0"/>
      </c:bar3DChart>
      <c:catAx>
        <c:axId val="2059759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7172736"/>
        <c:crosses val="autoZero"/>
        <c:auto val="1"/>
        <c:lblAlgn val="ctr"/>
        <c:lblOffset val="100"/>
        <c:noMultiLvlLbl val="0"/>
      </c:catAx>
      <c:valAx>
        <c:axId val="20717273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59759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5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КВ.xlsx]Лист3'!$B$7:$B$26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КВ.xlsx]Лист3'!$E$7:$E$26</c:f>
              <c:numCache>
                <c:formatCode>0.00</c:formatCode>
                <c:ptCount val="20"/>
                <c:pt idx="0">
                  <c:v>1.1899702507437315</c:v>
                </c:pt>
                <c:pt idx="1">
                  <c:v>0.8955590087511246</c:v>
                </c:pt>
                <c:pt idx="2">
                  <c:v>0.72627445529415857</c:v>
                </c:pt>
                <c:pt idx="3">
                  <c:v>7.3027464676932843E-2</c:v>
                </c:pt>
                <c:pt idx="4">
                  <c:v>1.1617353421673626</c:v>
                </c:pt>
                <c:pt idx="5">
                  <c:v>2.1338567719875896</c:v>
                </c:pt>
                <c:pt idx="6">
                  <c:v>0.68163295547158631</c:v>
                </c:pt>
                <c:pt idx="7">
                  <c:v>6.1682704169750795E-3</c:v>
                </c:pt>
                <c:pt idx="8">
                  <c:v>0</c:v>
                </c:pt>
                <c:pt idx="9">
                  <c:v>1.4582962831228881</c:v>
                </c:pt>
                <c:pt idx="10">
                  <c:v>0.13691740248127865</c:v>
                </c:pt>
                <c:pt idx="11">
                  <c:v>0.50514863027006029</c:v>
                </c:pt>
                <c:pt idx="12">
                  <c:v>0.40362642821659211</c:v>
                </c:pt>
                <c:pt idx="13">
                  <c:v>0.56065553570328386</c:v>
                </c:pt>
                <c:pt idx="14">
                  <c:v>0.12130622543548934</c:v>
                </c:pt>
                <c:pt idx="15">
                  <c:v>2.0267227143071613</c:v>
                </c:pt>
                <c:pt idx="16">
                  <c:v>0.19921421061369046</c:v>
                </c:pt>
                <c:pt idx="17">
                  <c:v>1.4462809917355373</c:v>
                </c:pt>
                <c:pt idx="18">
                  <c:v>0.43186526628255739</c:v>
                </c:pt>
                <c:pt idx="19">
                  <c:v>0.15533939655808365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831616"/>
        <c:axId val="206832768"/>
        <c:axId val="0"/>
      </c:bar3DChart>
      <c:catAx>
        <c:axId val="206831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6832768"/>
        <c:crosses val="autoZero"/>
        <c:auto val="1"/>
        <c:lblAlgn val="ctr"/>
        <c:lblOffset val="100"/>
        <c:noMultiLvlLbl val="0"/>
      </c:catAx>
      <c:valAx>
        <c:axId val="206832768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6831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КВ.xlsx]Лист4'!$B$7:$B$26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КВ.xlsx]Лист4'!$E$7:$E$26</c:f>
              <c:numCache>
                <c:formatCode>0.00</c:formatCode>
                <c:ptCount val="20"/>
                <c:pt idx="0">
                  <c:v>1.6999575010624733E-2</c:v>
                </c:pt>
                <c:pt idx="1">
                  <c:v>5.3161037049153509E-2</c:v>
                </c:pt>
                <c:pt idx="2">
                  <c:v>2.0849984362511727E-2</c:v>
                </c:pt>
                <c:pt idx="3">
                  <c:v>4.1276393078266388E-2</c:v>
                </c:pt>
                <c:pt idx="4">
                  <c:v>0.22690143401706298</c:v>
                </c:pt>
                <c:pt idx="5">
                  <c:v>5.0655353637687583E-2</c:v>
                </c:pt>
                <c:pt idx="6">
                  <c:v>3.3340742387197156E-2</c:v>
                </c:pt>
                <c:pt idx="7">
                  <c:v>6.1682704169750795E-3</c:v>
                </c:pt>
                <c:pt idx="8">
                  <c:v>0</c:v>
                </c:pt>
                <c:pt idx="9">
                  <c:v>0</c:v>
                </c:pt>
                <c:pt idx="10">
                  <c:v>1.3971163518497819E-2</c:v>
                </c:pt>
                <c:pt idx="11">
                  <c:v>0</c:v>
                </c:pt>
                <c:pt idx="12">
                  <c:v>0</c:v>
                </c:pt>
                <c:pt idx="13">
                  <c:v>0.17250939560101042</c:v>
                </c:pt>
                <c:pt idx="14">
                  <c:v>0</c:v>
                </c:pt>
                <c:pt idx="15">
                  <c:v>0.28309777596671459</c:v>
                </c:pt>
                <c:pt idx="16">
                  <c:v>5.5337280726025125E-2</c:v>
                </c:pt>
                <c:pt idx="17">
                  <c:v>0.1816756910800798</c:v>
                </c:pt>
                <c:pt idx="18">
                  <c:v>0.15151358984137456</c:v>
                </c:pt>
                <c:pt idx="19">
                  <c:v>7.5878131290244392E-3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924032"/>
        <c:axId val="206939264"/>
        <c:axId val="0"/>
      </c:bar3DChart>
      <c:catAx>
        <c:axId val="206924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6939264"/>
        <c:crosses val="autoZero"/>
        <c:auto val="1"/>
        <c:lblAlgn val="ctr"/>
        <c:lblOffset val="100"/>
        <c:noMultiLvlLbl val="0"/>
      </c:catAx>
      <c:valAx>
        <c:axId val="2069392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06924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КВ.xlsx]Лист5'!$B$7:$B$26</c:f>
              <c:strCache>
                <c:ptCount val="20"/>
                <c:pt idx="0">
                  <c:v>Воловский район</c:v>
                </c:pt>
                <c:pt idx="1">
                  <c:v>Грязинский район</c:v>
                </c:pt>
                <c:pt idx="2">
                  <c:v>Данковский район</c:v>
                </c:pt>
                <c:pt idx="3">
                  <c:v>Добринский район</c:v>
                </c:pt>
                <c:pt idx="4">
                  <c:v>Добровский район</c:v>
                </c:pt>
                <c:pt idx="5">
                  <c:v>Долгоруковский район</c:v>
                </c:pt>
                <c:pt idx="6">
                  <c:v>Елецкий район</c:v>
                </c:pt>
                <c:pt idx="7">
                  <c:v>Задонский район</c:v>
                </c:pt>
                <c:pt idx="8">
                  <c:v>Измалковский район</c:v>
                </c:pt>
                <c:pt idx="9">
                  <c:v>Краснинский район</c:v>
                </c:pt>
                <c:pt idx="10">
                  <c:v>Лебедянский район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</c:v>
                </c:pt>
                <c:pt idx="14">
                  <c:v>Тербунский район</c:v>
                </c:pt>
                <c:pt idx="15">
                  <c:v>Усманский район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КВ.xlsx]Лист5'!$E$7:$E$26</c:f>
              <c:numCache>
                <c:formatCode>0.00</c:formatCode>
                <c:ptCount val="20"/>
                <c:pt idx="0">
                  <c:v>1.4285714285714286</c:v>
                </c:pt>
                <c:pt idx="1">
                  <c:v>5.93607305936073</c:v>
                </c:pt>
                <c:pt idx="2">
                  <c:v>2.8708133971291865</c:v>
                </c:pt>
                <c:pt idx="3">
                  <c:v>56.521739130434781</c:v>
                </c:pt>
                <c:pt idx="4">
                  <c:v>19.53125</c:v>
                </c:pt>
                <c:pt idx="5">
                  <c:v>2.3738872403560833</c:v>
                </c:pt>
                <c:pt idx="6">
                  <c:v>4.8913043478260869</c:v>
                </c:pt>
                <c:pt idx="7">
                  <c:v>100</c:v>
                </c:pt>
                <c:pt idx="8">
                  <c:v>0</c:v>
                </c:pt>
                <c:pt idx="9">
                  <c:v>0</c:v>
                </c:pt>
                <c:pt idx="10">
                  <c:v>10.204081632653061</c:v>
                </c:pt>
                <c:pt idx="11">
                  <c:v>0</c:v>
                </c:pt>
                <c:pt idx="12">
                  <c:v>0</c:v>
                </c:pt>
                <c:pt idx="13">
                  <c:v>30.76923076923077</c:v>
                </c:pt>
                <c:pt idx="14">
                  <c:v>0</c:v>
                </c:pt>
                <c:pt idx="15">
                  <c:v>13.968253968253968</c:v>
                </c:pt>
                <c:pt idx="16">
                  <c:v>27.777777777777779</c:v>
                </c:pt>
                <c:pt idx="17">
                  <c:v>12.561576354679804</c:v>
                </c:pt>
                <c:pt idx="18">
                  <c:v>35.083532219570408</c:v>
                </c:pt>
                <c:pt idx="19">
                  <c:v>4.8846675712347354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307136"/>
        <c:axId val="207309824"/>
        <c:axId val="0"/>
      </c:bar3DChart>
      <c:catAx>
        <c:axId val="207307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309824"/>
        <c:crosses val="autoZero"/>
        <c:auto val="1"/>
        <c:lblAlgn val="ctr"/>
        <c:lblOffset val="100"/>
        <c:noMultiLvlLbl val="0"/>
      </c:catAx>
      <c:valAx>
        <c:axId val="2073098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07307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65000"/>
              </a:srgbClr>
            </a:gs>
            <a:gs pos="22000">
              <a:srgbClr val="D4DEFF"/>
            </a:gs>
            <a:gs pos="83000">
              <a:srgbClr val="D4DEFF"/>
            </a:gs>
            <a:gs pos="100000">
              <a:srgbClr val="96AB94">
                <a:alpha val="33000"/>
              </a:srgbClr>
            </a:gs>
          </a:gsLst>
          <a:lin ang="5400000" scaled="0"/>
        </a:gra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КВ.xlsx]Лист6'!$B$7:$B$26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КВ.xlsx]Лист6'!$D$7:$D$26</c:f>
              <c:numCache>
                <c:formatCode>General</c:formatCode>
                <c:ptCount val="20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1.5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  <c:pt idx="10">
                  <c:v>1</c:v>
                </c:pt>
                <c:pt idx="11">
                  <c:v>3</c:v>
                </c:pt>
                <c:pt idx="12">
                  <c:v>2</c:v>
                </c:pt>
                <c:pt idx="13">
                  <c:v>0.5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391360"/>
        <c:axId val="207402496"/>
        <c:axId val="0"/>
      </c:bar3DChart>
      <c:catAx>
        <c:axId val="207391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402496"/>
        <c:crosses val="autoZero"/>
        <c:auto val="1"/>
        <c:lblAlgn val="ctr"/>
        <c:lblOffset val="100"/>
        <c:noMultiLvlLbl val="0"/>
      </c:catAx>
      <c:valAx>
        <c:axId val="2074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7391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sideWall>
    <c:backWall>
      <c:thickness val="0"/>
      <c:spPr>
        <a:gradFill>
          <a:gsLst>
            <a:gs pos="0">
              <a:srgbClr val="8488C4">
                <a:alpha val="57000"/>
              </a:srgbClr>
            </a:gs>
            <a:gs pos="43000">
              <a:srgbClr val="D4DEFF"/>
            </a:gs>
            <a:gs pos="83000">
              <a:srgbClr val="D4DEFF"/>
            </a:gs>
            <a:gs pos="100000">
              <a:srgbClr val="96AB94">
                <a:alpha val="4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7.5911944444444449E-2"/>
          <c:y val="3.5892145593869731E-2"/>
          <c:w val="0.90997694444444444"/>
          <c:h val="0.6634318007662835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КВ.xlsx]Лист7'!$B$7:$B$26</c:f>
              <c:strCache>
                <c:ptCount val="20"/>
                <c:pt idx="0">
                  <c:v>Воловский район </c:v>
                </c:pt>
                <c:pt idx="1">
                  <c:v>Грязинский район </c:v>
                </c:pt>
                <c:pt idx="2">
                  <c:v>Данковский район </c:v>
                </c:pt>
                <c:pt idx="3">
                  <c:v>Добринский район </c:v>
                </c:pt>
                <c:pt idx="4">
                  <c:v>Добровский район </c:v>
                </c:pt>
                <c:pt idx="5">
                  <c:v>Долгоруковский район </c:v>
                </c:pt>
                <c:pt idx="6">
                  <c:v>Елецкий район </c:v>
                </c:pt>
                <c:pt idx="7">
                  <c:v>Задонский район </c:v>
                </c:pt>
                <c:pt idx="8">
                  <c:v>Измалковский район </c:v>
                </c:pt>
                <c:pt idx="9">
                  <c:v>Краснинский район </c:v>
                </c:pt>
                <c:pt idx="10">
                  <c:v>Лебедянский район </c:v>
                </c:pt>
                <c:pt idx="11">
                  <c:v>Лев-Толстовский район</c:v>
                </c:pt>
                <c:pt idx="12">
                  <c:v>Липецкий район</c:v>
                </c:pt>
                <c:pt idx="13">
                  <c:v>Становлянский район </c:v>
                </c:pt>
                <c:pt idx="14">
                  <c:v>Тербунский район </c:v>
                </c:pt>
                <c:pt idx="15">
                  <c:v>Усманский район </c:v>
                </c:pt>
                <c:pt idx="16">
                  <c:v>Хлевенский район</c:v>
                </c:pt>
                <c:pt idx="17">
                  <c:v>Чаплыгинский район</c:v>
                </c:pt>
                <c:pt idx="18">
                  <c:v>г.Елец </c:v>
                </c:pt>
                <c:pt idx="19">
                  <c:v>г. Липецк</c:v>
                </c:pt>
              </c:strCache>
            </c:strRef>
          </c:cat>
          <c:val>
            <c:numRef>
              <c:f>'[РЕЙТИНГ 1 КВ.xlsx]Лист7'!$K$7:$K$26</c:f>
              <c:numCache>
                <c:formatCode>0</c:formatCode>
                <c:ptCount val="20"/>
                <c:pt idx="0">
                  <c:v>14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14</c:v>
                </c:pt>
                <c:pt idx="7">
                  <c:v>4</c:v>
                </c:pt>
                <c:pt idx="8">
                  <c:v>15</c:v>
                </c:pt>
                <c:pt idx="9">
                  <c:v>4</c:v>
                </c:pt>
                <c:pt idx="10">
                  <c:v>2</c:v>
                </c:pt>
                <c:pt idx="11">
                  <c:v>24</c:v>
                </c:pt>
                <c:pt idx="12">
                  <c:v>12</c:v>
                </c:pt>
                <c:pt idx="13">
                  <c:v>5</c:v>
                </c:pt>
                <c:pt idx="14">
                  <c:v>5</c:v>
                </c:pt>
                <c:pt idx="15">
                  <c:v>13</c:v>
                </c:pt>
                <c:pt idx="16">
                  <c:v>24</c:v>
                </c:pt>
                <c:pt idx="17">
                  <c:v>7</c:v>
                </c:pt>
                <c:pt idx="18">
                  <c:v>35</c:v>
                </c:pt>
                <c:pt idx="19">
                  <c:v>222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572928"/>
        <c:axId val="206599296"/>
        <c:axId val="0"/>
      </c:bar3DChart>
      <c:catAx>
        <c:axId val="20657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06599296"/>
        <c:crosses val="autoZero"/>
        <c:auto val="1"/>
        <c:lblAlgn val="ctr"/>
        <c:lblOffset val="100"/>
        <c:noMultiLvlLbl val="0"/>
      </c:catAx>
      <c:valAx>
        <c:axId val="2065992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06572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25"/>
      <c:rotY val="5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bg2">
                <a:lumMod val="75000"/>
              </a:schemeClr>
            </a:gs>
            <a:gs pos="38000">
              <a:schemeClr val="accent3">
                <a:lumMod val="40000"/>
                <a:lumOff val="60000"/>
              </a:schemeClr>
            </a:gs>
            <a:gs pos="64999">
              <a:schemeClr val="accent4">
                <a:lumMod val="40000"/>
                <a:lumOff val="60000"/>
              </a:schemeClr>
            </a:gs>
            <a:gs pos="89999">
              <a:schemeClr val="accent6">
                <a:lumMod val="60000"/>
                <a:lumOff val="40000"/>
              </a:schemeClr>
            </a:gs>
            <a:gs pos="100000">
              <a:srgbClr val="FF8200"/>
            </a:gs>
          </a:gsLst>
          <a:lin ang="54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0.1252694166415757"/>
          <c:y val="5.0154538291497158E-2"/>
          <c:w val="0.87137976235010184"/>
          <c:h val="0.63776091608334873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'[РЕЙТИНГ 1 КВ.xlsx]лист 8'!$A$2:$A$21</c:f>
              <c:strCache>
                <c:ptCount val="20"/>
                <c:pt idx="0">
                  <c:v>Усманский район </c:v>
                </c:pt>
                <c:pt idx="1">
                  <c:v>г.Елец </c:v>
                </c:pt>
                <c:pt idx="2">
                  <c:v>Добровский район </c:v>
                </c:pt>
                <c:pt idx="3">
                  <c:v>Чаплыгинский район</c:v>
                </c:pt>
                <c:pt idx="4">
                  <c:v>Долгоруковский район </c:v>
                </c:pt>
                <c:pt idx="5">
                  <c:v>Воловский район </c:v>
                </c:pt>
                <c:pt idx="6">
                  <c:v>Данковский район </c:v>
                </c:pt>
                <c:pt idx="7">
                  <c:v>Елецкий район </c:v>
                </c:pt>
                <c:pt idx="8">
                  <c:v>Хлевенский район</c:v>
                </c:pt>
                <c:pt idx="9">
                  <c:v>Становлянский район </c:v>
                </c:pt>
                <c:pt idx="10">
                  <c:v>г. Липецк</c:v>
                </c:pt>
                <c:pt idx="11">
                  <c:v>Добринский район </c:v>
                </c:pt>
                <c:pt idx="12">
                  <c:v>Грязинский район </c:v>
                </c:pt>
                <c:pt idx="13">
                  <c:v>Лев-Толстовский район</c:v>
                </c:pt>
                <c:pt idx="14">
                  <c:v>Липецкий район</c:v>
                </c:pt>
                <c:pt idx="15">
                  <c:v>Краснинский район </c:v>
                </c:pt>
                <c:pt idx="16">
                  <c:v>Измалковский район </c:v>
                </c:pt>
                <c:pt idx="17">
                  <c:v>Задонский район </c:v>
                </c:pt>
                <c:pt idx="18">
                  <c:v>Лебедянский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'[РЕЙТИНГ 1 КВ.xlsx]лист 8'!$B$2:$B$21</c:f>
              <c:numCache>
                <c:formatCode>0.0</c:formatCode>
                <c:ptCount val="20"/>
                <c:pt idx="0">
                  <c:v>104</c:v>
                </c:pt>
                <c:pt idx="1">
                  <c:v>83</c:v>
                </c:pt>
                <c:pt idx="2" formatCode="0.00">
                  <c:v>82</c:v>
                </c:pt>
                <c:pt idx="3">
                  <c:v>79.5</c:v>
                </c:pt>
                <c:pt idx="4">
                  <c:v>74.5</c:v>
                </c:pt>
                <c:pt idx="5">
                  <c:v>70.5</c:v>
                </c:pt>
                <c:pt idx="6">
                  <c:v>70.5</c:v>
                </c:pt>
                <c:pt idx="7">
                  <c:v>67.5</c:v>
                </c:pt>
                <c:pt idx="8">
                  <c:v>65.5</c:v>
                </c:pt>
                <c:pt idx="9">
                  <c:v>64</c:v>
                </c:pt>
                <c:pt idx="10">
                  <c:v>62</c:v>
                </c:pt>
                <c:pt idx="11">
                  <c:v>60.5</c:v>
                </c:pt>
                <c:pt idx="12">
                  <c:v>56.5</c:v>
                </c:pt>
                <c:pt idx="13" formatCode="0.00">
                  <c:v>56</c:v>
                </c:pt>
                <c:pt idx="14">
                  <c:v>54</c:v>
                </c:pt>
                <c:pt idx="15">
                  <c:v>49</c:v>
                </c:pt>
                <c:pt idx="16">
                  <c:v>45.5</c:v>
                </c:pt>
                <c:pt idx="17">
                  <c:v>37</c:v>
                </c:pt>
                <c:pt idx="18">
                  <c:v>36.5</c:v>
                </c:pt>
                <c:pt idx="19">
                  <c:v>32</c:v>
                </c:pt>
              </c:numCache>
            </c:numRef>
          </c:val>
        </c:ser>
        <c:ser>
          <c:idx val="1"/>
          <c:order val="1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'[РЕЙТИНГ 1 КВ.xlsx]лист 8'!$A$2:$A$21</c:f>
              <c:strCache>
                <c:ptCount val="20"/>
                <c:pt idx="0">
                  <c:v>Усманский район </c:v>
                </c:pt>
                <c:pt idx="1">
                  <c:v>г.Елец </c:v>
                </c:pt>
                <c:pt idx="2">
                  <c:v>Добровский район </c:v>
                </c:pt>
                <c:pt idx="3">
                  <c:v>Чаплыгинский район</c:v>
                </c:pt>
                <c:pt idx="4">
                  <c:v>Долгоруковский район </c:v>
                </c:pt>
                <c:pt idx="5">
                  <c:v>Воловский район </c:v>
                </c:pt>
                <c:pt idx="6">
                  <c:v>Данковский район </c:v>
                </c:pt>
                <c:pt idx="7">
                  <c:v>Елецкий район </c:v>
                </c:pt>
                <c:pt idx="8">
                  <c:v>Хлевенский район</c:v>
                </c:pt>
                <c:pt idx="9">
                  <c:v>Становлянский район </c:v>
                </c:pt>
                <c:pt idx="10">
                  <c:v>г. Липецк</c:v>
                </c:pt>
                <c:pt idx="11">
                  <c:v>Добринский район </c:v>
                </c:pt>
                <c:pt idx="12">
                  <c:v>Грязинский район </c:v>
                </c:pt>
                <c:pt idx="13">
                  <c:v>Лев-Толстовский район</c:v>
                </c:pt>
                <c:pt idx="14">
                  <c:v>Липецкий район</c:v>
                </c:pt>
                <c:pt idx="15">
                  <c:v>Краснинский район </c:v>
                </c:pt>
                <c:pt idx="16">
                  <c:v>Измалковский район </c:v>
                </c:pt>
                <c:pt idx="17">
                  <c:v>Задонский район </c:v>
                </c:pt>
                <c:pt idx="18">
                  <c:v>Лебедянский район </c:v>
                </c:pt>
                <c:pt idx="19">
                  <c:v>Тербунский район </c:v>
                </c:pt>
              </c:strCache>
            </c:strRef>
          </c:cat>
          <c:val>
            <c:numRef>
              <c:f>'[РЕЙТИНГ 1 КВ.xlsx]лист 8'!$C$2:$C$21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6.5</c:v>
                </c:pt>
                <c:pt idx="6">
                  <c:v>6.5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6726272"/>
        <c:axId val="206727808"/>
        <c:axId val="0"/>
      </c:bar3DChart>
      <c:catAx>
        <c:axId val="2067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6727808"/>
        <c:crosses val="autoZero"/>
        <c:auto val="1"/>
        <c:lblAlgn val="ctr"/>
        <c:lblOffset val="100"/>
        <c:noMultiLvlLbl val="0"/>
      </c:catAx>
      <c:valAx>
        <c:axId val="20672780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06726272"/>
        <c:crosses val="autoZero"/>
        <c:crossBetween val="between"/>
      </c:valAx>
    </c:plotArea>
    <c:plotVisOnly val="1"/>
    <c:dispBlanksAs val="gap"/>
    <c:showDLblsOverMax val="0"/>
  </c:chart>
  <c:spPr>
    <a:noFill/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0.10494</cdr:x>
      <cdr:y>0.67786</cdr:y>
    </cdr:from>
    <cdr:to>
      <cdr:x>0.1431</cdr:x>
      <cdr:y>0.75291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33340" y="3538413"/>
          <a:ext cx="412124" cy="391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</a:p>
      </cdr:txBody>
    </cdr:sp>
  </cdr:relSizeAnchor>
  <cdr:relSizeAnchor xmlns:cdr="http://schemas.openxmlformats.org/drawingml/2006/chartDrawing">
    <cdr:from>
      <cdr:x>0.10544</cdr:x>
      <cdr:y>0.66072</cdr:y>
    </cdr:from>
    <cdr:to>
      <cdr:x>0.14241</cdr:x>
      <cdr:y>0.74461</cdr:y>
    </cdr:to>
    <cdr:sp macro="" textlink="">
      <cdr:nvSpPr>
        <cdr:cNvPr id="3" name="TextBox 2"/>
        <cdr:cNvSpPr txBox="1"/>
      </cdr:nvSpPr>
      <cdr:spPr>
        <a:xfrm xmlns:a="http://schemas.openxmlformats.org/drawingml/2006/main" rot="18764736">
          <a:off x="1119450" y="3468286"/>
          <a:ext cx="437881" cy="3992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0.10355</cdr:x>
      <cdr:y>0.66442</cdr:y>
    </cdr:from>
    <cdr:to>
      <cdr:x>0.14887</cdr:x>
      <cdr:y>0.74337</cdr:y>
    </cdr:to>
    <cdr:sp macro="" textlink="">
      <cdr:nvSpPr>
        <cdr:cNvPr id="4" name="TextBox 3"/>
        <cdr:cNvSpPr txBox="1"/>
      </cdr:nvSpPr>
      <cdr:spPr>
        <a:xfrm xmlns:a="http://schemas.openxmlformats.org/drawingml/2006/main" rot="19170100">
          <a:off x="1118387" y="3468286"/>
          <a:ext cx="489397" cy="412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0.13826</cdr:x>
      <cdr:y>0.67767</cdr:y>
    </cdr:from>
    <cdr:to>
      <cdr:x>0.17642</cdr:x>
      <cdr:y>0.75273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493233" y="3537432"/>
          <a:ext cx="412124" cy="391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14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0.27507</cdr:x>
      <cdr:y>0.67686</cdr:y>
    </cdr:from>
    <cdr:to>
      <cdr:x>0.31323</cdr:x>
      <cdr:y>0.75191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970727" y="3533186"/>
          <a:ext cx="412124" cy="3917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3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82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51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1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78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88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177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69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09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3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89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50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74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E238D3-663E-4851-A6F7-2DC5E7A3257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9E2C48-6B85-4C27-90E8-F21B62B776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7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  <p:sldLayoutId id="2147483994" r:id="rId12"/>
    <p:sldLayoutId id="2147483995" r:id="rId13"/>
    <p:sldLayoutId id="2147483996" r:id="rId14"/>
    <p:sldLayoutId id="2147483997" r:id="rId15"/>
    <p:sldLayoutId id="2147483998" r:id="rId16"/>
    <p:sldLayoutId id="21474839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1231900" y="261263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1. Доля населения, зарегистрированного в электронной базе данных от общей численности населения в возрасте от 6 лет, проживающего на территории Липецкой области/муниципального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63100" y="498859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11,05</a:t>
            </a:r>
            <a:endParaRPr lang="ru-RU" sz="2000" b="1" dirty="0">
              <a:ln/>
              <a:solidFill>
                <a:srgbClr val="C00000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1427156"/>
              </p:ext>
            </p:extLst>
          </p:nvPr>
        </p:nvGraphicFramePr>
        <p:xfrm>
          <a:off x="940158" y="1206745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1983346" y="3546304"/>
            <a:ext cx="93971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4"/>
          <p:cNvSpPr txBox="1"/>
          <p:nvPr/>
        </p:nvSpPr>
        <p:spPr>
          <a:xfrm>
            <a:off x="10808773" y="3222454"/>
            <a:ext cx="901700" cy="323850"/>
          </a:xfrm>
          <a:prstGeom prst="rect">
            <a:avLst/>
          </a:prstGeom>
          <a:noFill/>
          <a:ln w="9525" cmpd="sng">
            <a:noFill/>
          </a:ln>
          <a:effectLst/>
        </p:spPr>
        <p:txBody>
          <a:bodyPr wrap="square" rtlCol="0" anchor="t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kern="0" noProof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11,05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992193" y="476180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404317" y="476230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327302" y="474367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739426" y="476180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215944" y="476230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5804079" y="473993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6203230" y="474367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6681942" y="4739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7117724" y="473992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7624292" y="473129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8036416" y="476180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8607380" y="474043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019504" y="473992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9438246" y="47399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9925138" y="473992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0377867" y="476230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1"/>
          <p:cNvSpPr txBox="1"/>
          <p:nvPr/>
        </p:nvSpPr>
        <p:spPr>
          <a:xfrm>
            <a:off x="10808773" y="473129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65237" y="201136"/>
            <a:ext cx="85471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2. Доля населения, принявшего участие в выполнении нормативов испытаний (тестов) комплекса ГТО от общей численности населения, проживающего на территории Липецкой области (муниципального образования) зарегистрированного в электронной базе данных.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4,19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561214"/>
              </p:ext>
            </p:extLst>
          </p:nvPr>
        </p:nvGraphicFramePr>
        <p:xfrm>
          <a:off x="1150197" y="1683425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37893" y="4454733"/>
            <a:ext cx="944021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TextBox 11"/>
          <p:cNvSpPr txBox="1"/>
          <p:nvPr/>
        </p:nvSpPr>
        <p:spPr>
          <a:xfrm>
            <a:off x="11068650" y="3894413"/>
            <a:ext cx="7112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4,19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10656526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2700272" y="51525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112396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3631847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4121249" y="51525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582732" y="51520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069982" y="5153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7" name="TextBox 1"/>
          <p:cNvSpPr txBox="1"/>
          <p:nvPr/>
        </p:nvSpPr>
        <p:spPr>
          <a:xfrm>
            <a:off x="5513029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6420118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6903076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7351691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7800306" y="515205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261800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8794124" y="51520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9235405" y="515205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9714070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1"/>
          <p:cNvSpPr txBox="1"/>
          <p:nvPr/>
        </p:nvSpPr>
        <p:spPr>
          <a:xfrm>
            <a:off x="10170528" y="515204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223752" y="51525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11101589" y="515205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3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3. Доля населения, принявшего участие в выполнении нормативов испытаний (тестов) комплекса ГТО от 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20249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0,46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924315"/>
              </p:ext>
            </p:extLst>
          </p:nvPr>
        </p:nvGraphicFramePr>
        <p:xfrm>
          <a:off x="1159099" y="140264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2155512" y="4341300"/>
            <a:ext cx="949986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1"/>
          <p:cNvSpPr txBox="1"/>
          <p:nvPr/>
        </p:nvSpPr>
        <p:spPr>
          <a:xfrm>
            <a:off x="11020380" y="3965839"/>
            <a:ext cx="635000" cy="478065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0,46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241371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2768956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254061" y="491893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2" name="TextBox 1"/>
          <p:cNvSpPr txBox="1"/>
          <p:nvPr/>
        </p:nvSpPr>
        <p:spPr>
          <a:xfrm>
            <a:off x="3666185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4151288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636392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5048516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TextBox 1"/>
          <p:cNvSpPr txBox="1"/>
          <p:nvPr/>
        </p:nvSpPr>
        <p:spPr>
          <a:xfrm>
            <a:off x="5556249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493322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6905446" y="491893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413938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7826062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8341216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8753340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379485" y="491892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4" name="TextBox 1"/>
          <p:cNvSpPr txBox="1"/>
          <p:nvPr/>
        </p:nvSpPr>
        <p:spPr>
          <a:xfrm>
            <a:off x="9730433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1"/>
          <p:cNvSpPr txBox="1"/>
          <p:nvPr/>
        </p:nvSpPr>
        <p:spPr>
          <a:xfrm>
            <a:off x="10203733" y="491893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6" name="TextBox 1"/>
          <p:cNvSpPr txBox="1"/>
          <p:nvPr/>
        </p:nvSpPr>
        <p:spPr>
          <a:xfrm>
            <a:off x="10694115" y="491892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1"/>
          <p:cNvSpPr txBox="1"/>
          <p:nvPr/>
        </p:nvSpPr>
        <p:spPr>
          <a:xfrm>
            <a:off x="11131818" y="491893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8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4. Доля населения,  выполнившая нормативы испытаний (тестов) комплекса ГТО на знаки отличия  от   общей численности населения в возрасте от 6 лет, проживающего на территории Липецкой области/ муниципального образования.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64700" y="4947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652150"/>
              </p:ext>
            </p:extLst>
          </p:nvPr>
        </p:nvGraphicFramePr>
        <p:xfrm>
          <a:off x="1087200" y="1476075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11"/>
          <p:cNvSpPr txBox="1"/>
          <p:nvPr/>
        </p:nvSpPr>
        <p:spPr>
          <a:xfrm>
            <a:off x="10929870" y="4080484"/>
            <a:ext cx="6096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0,05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098115" y="4398545"/>
            <a:ext cx="9441355" cy="34925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" name="TextBox 1"/>
          <p:cNvSpPr txBox="1"/>
          <p:nvPr/>
        </p:nvSpPr>
        <p:spPr>
          <a:xfrm>
            <a:off x="2164545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2653495" y="498525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" name="TextBox 1"/>
          <p:cNvSpPr txBox="1"/>
          <p:nvPr/>
        </p:nvSpPr>
        <p:spPr>
          <a:xfrm>
            <a:off x="3065619" y="498524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606531" y="498524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3" name="TextBox 1"/>
          <p:cNvSpPr txBox="1"/>
          <p:nvPr/>
        </p:nvSpPr>
        <p:spPr>
          <a:xfrm>
            <a:off x="4044859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546689" y="498524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15" name="TextBox 1"/>
          <p:cNvSpPr txBox="1"/>
          <p:nvPr/>
        </p:nvSpPr>
        <p:spPr>
          <a:xfrm>
            <a:off x="4958813" y="498524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461089" y="498524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1879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8307320" y="498524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175750" y="498524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664700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154902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567026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1028608" y="498525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5. Доля населения, выполнившее нормативы испытаний (тестов) комплекса ГТО  на знаки отличия от общей численности населения, принявшего участие в выполнении нормативов испытаний комплекса ГТО.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64700" y="38042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значение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10,86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363373"/>
              </p:ext>
            </p:extLst>
          </p:nvPr>
        </p:nvGraphicFramePr>
        <p:xfrm>
          <a:off x="985062" y="1405551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11"/>
          <p:cNvSpPr txBox="1"/>
          <p:nvPr/>
        </p:nvSpPr>
        <p:spPr>
          <a:xfrm>
            <a:off x="10789812" y="4235667"/>
            <a:ext cx="723900" cy="3238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10,86</a:t>
            </a:r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964453" y="4560545"/>
            <a:ext cx="9471985" cy="540"/>
          </a:xfrm>
          <a:prstGeom prst="line">
            <a:avLst/>
          </a:prstGeom>
          <a:noFill/>
          <a:ln w="25400" cap="flat" cmpd="sng" algn="ctr">
            <a:solidFill>
              <a:srgbClr val="C0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8" name="TextBox 1"/>
          <p:cNvSpPr txBox="1"/>
          <p:nvPr/>
        </p:nvSpPr>
        <p:spPr>
          <a:xfrm>
            <a:off x="2025560" y="496108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528730" y="496108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2940854" y="496108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3530599" y="496061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3967587" y="4961083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4" name="TextBox 1"/>
          <p:cNvSpPr txBox="1"/>
          <p:nvPr/>
        </p:nvSpPr>
        <p:spPr>
          <a:xfrm>
            <a:off x="4422818" y="496108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4878049" y="4961081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5350187" y="496108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6845544" y="496107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8153221" y="496062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9093378" y="496061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20" name="TextBox 1"/>
          <p:cNvSpPr txBox="1"/>
          <p:nvPr/>
        </p:nvSpPr>
        <p:spPr>
          <a:xfrm>
            <a:off x="9548609" y="496061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1" name="TextBox 1"/>
          <p:cNvSpPr txBox="1"/>
          <p:nvPr/>
        </p:nvSpPr>
        <p:spPr>
          <a:xfrm>
            <a:off x="10003840" y="496108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10533576" y="4960617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3" name="TextBox 1"/>
          <p:cNvSpPr txBox="1"/>
          <p:nvPr/>
        </p:nvSpPr>
        <p:spPr>
          <a:xfrm>
            <a:off x="10945700" y="4960616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3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2699" y="226536"/>
            <a:ext cx="85471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6. Количество ставок штатного расписания центров тестирования (или структурных подразделений организаций, наделенных правом по оценке выполнения нормативов испытаний (тестов) комплекса ГТО для оказания государственной услуги населению.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6450" y="739914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Общее количество ставок – 57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244427"/>
              </p:ext>
            </p:extLst>
          </p:nvPr>
        </p:nvGraphicFramePr>
        <p:xfrm>
          <a:off x="1177349" y="1549975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215166" y="5133952"/>
            <a:ext cx="64752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/>
          <p:nvPr/>
        </p:nvSpPr>
        <p:spPr>
          <a:xfrm>
            <a:off x="2771460" y="5133952"/>
            <a:ext cx="60888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149599" y="5133944"/>
            <a:ext cx="52445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674056" y="5123785"/>
            <a:ext cx="627488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4202090" y="512378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614213" y="5123783"/>
            <a:ext cx="456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5070429" y="5123782"/>
            <a:ext cx="48582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556249" y="5114331"/>
            <a:ext cx="66970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6010586" y="5123781"/>
            <a:ext cx="47106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468769" y="5133952"/>
            <a:ext cx="70834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945290" y="5114330"/>
            <a:ext cx="6697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451143" y="5119075"/>
            <a:ext cx="515154" cy="39178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911205" y="5123778"/>
            <a:ext cx="50227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8310450" y="513395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825606" y="5114332"/>
            <a:ext cx="668850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316344" y="5123786"/>
            <a:ext cx="5134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1"/>
          <p:cNvSpPr txBox="1"/>
          <p:nvPr/>
        </p:nvSpPr>
        <p:spPr>
          <a:xfrm>
            <a:off x="9751184" y="5123786"/>
            <a:ext cx="66885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10186115" y="5114329"/>
            <a:ext cx="74590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688391" y="5119050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1143803" y="51237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1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44599" y="226535"/>
            <a:ext cx="84963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№ 7. Количество опубликованных материалов по вопросам внедрения комплекса ГТО в региональных средствах массовой информации за оцениваемый период.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63100" y="534312"/>
            <a:ext cx="26289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Всего по области </a:t>
            </a:r>
            <a:r>
              <a:rPr lang="ru-RU" sz="2000" b="1" dirty="0" smtClean="0">
                <a:ln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421</a:t>
            </a:r>
            <a:r>
              <a:rPr lang="ru-RU" sz="2000" b="1" dirty="0" smtClean="0">
                <a:ln/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публикаций в СМИ</a:t>
            </a:r>
            <a:endParaRPr lang="ru-RU" sz="2000" b="1" dirty="0">
              <a:ln/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647344"/>
              </p:ext>
            </p:extLst>
          </p:nvPr>
        </p:nvGraphicFramePr>
        <p:xfrm>
          <a:off x="982616" y="1369282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2025559" y="4961086"/>
            <a:ext cx="55021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468093" y="4954354"/>
            <a:ext cx="5326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3000779" y="4961084"/>
            <a:ext cx="42500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3430788" y="4966669"/>
            <a:ext cx="574542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1"/>
          <p:cNvSpPr txBox="1"/>
          <p:nvPr/>
        </p:nvSpPr>
        <p:spPr>
          <a:xfrm>
            <a:off x="3903729" y="4961659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"/>
          <p:cNvSpPr txBox="1"/>
          <p:nvPr/>
        </p:nvSpPr>
        <p:spPr>
          <a:xfrm>
            <a:off x="4343041" y="4966669"/>
            <a:ext cx="48796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4831008" y="4961082"/>
            <a:ext cx="51515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5302785" y="4966669"/>
            <a:ext cx="37992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5848439" y="4962232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"/>
          <p:cNvSpPr txBox="1"/>
          <p:nvPr/>
        </p:nvSpPr>
        <p:spPr>
          <a:xfrm>
            <a:off x="6260563" y="4962232"/>
            <a:ext cx="618186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6672686" y="4961080"/>
            <a:ext cx="668271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7215029" y="4934754"/>
            <a:ext cx="52803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7715875" y="495435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" name="TextBox 1"/>
          <p:cNvSpPr txBox="1"/>
          <p:nvPr/>
        </p:nvSpPr>
        <p:spPr>
          <a:xfrm>
            <a:off x="8127999" y="4954353"/>
            <a:ext cx="423573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"/>
          <p:cNvSpPr txBox="1"/>
          <p:nvPr/>
        </p:nvSpPr>
        <p:spPr>
          <a:xfrm>
            <a:off x="8551572" y="4963951"/>
            <a:ext cx="394235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1"/>
          <p:cNvSpPr txBox="1"/>
          <p:nvPr/>
        </p:nvSpPr>
        <p:spPr>
          <a:xfrm>
            <a:off x="9133981" y="4961078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TextBox 1"/>
          <p:cNvSpPr txBox="1"/>
          <p:nvPr/>
        </p:nvSpPr>
        <p:spPr>
          <a:xfrm>
            <a:off x="9546105" y="4961077"/>
            <a:ext cx="419817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1"/>
          <p:cNvSpPr txBox="1"/>
          <p:nvPr/>
        </p:nvSpPr>
        <p:spPr>
          <a:xfrm>
            <a:off x="9965922" y="4961076"/>
            <a:ext cx="71209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10,5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1"/>
          <p:cNvSpPr txBox="1"/>
          <p:nvPr/>
        </p:nvSpPr>
        <p:spPr>
          <a:xfrm>
            <a:off x="10471954" y="4964524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5" name="TextBox 1"/>
          <p:cNvSpPr txBox="1"/>
          <p:nvPr/>
        </p:nvSpPr>
        <p:spPr>
          <a:xfrm>
            <a:off x="10974230" y="4961075"/>
            <a:ext cx="412124" cy="3917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79650" y="683735"/>
            <a:ext cx="8547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рейтинг за 1 квартал 2020 г</a:t>
            </a:r>
            <a:r>
              <a:rPr lang="ru-RU" sz="2800" b="1" dirty="0">
                <a:ln w="0"/>
                <a:solidFill>
                  <a:schemeClr val="accent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5613"/>
              </p:ext>
            </p:extLst>
          </p:nvPr>
        </p:nvGraphicFramePr>
        <p:xfrm>
          <a:off x="827621" y="1268510"/>
          <a:ext cx="10800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090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478</TotalTime>
  <Words>405</Words>
  <Application>Microsoft Office PowerPoint</Application>
  <PresentationFormat>Произвольный</PresentationFormat>
  <Paragraphs>148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56</cp:revision>
  <dcterms:created xsi:type="dcterms:W3CDTF">2019-11-19T10:46:14Z</dcterms:created>
  <dcterms:modified xsi:type="dcterms:W3CDTF">2020-05-06T13:42:12Z</dcterms:modified>
</cp:coreProperties>
</file>